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4"/>
  </p:sldMasterIdLst>
  <p:notesMasterIdLst>
    <p:notesMasterId r:id="rId85"/>
  </p:notesMasterIdLst>
  <p:sldIdLst>
    <p:sldId id="256" r:id="rId5"/>
    <p:sldId id="278" r:id="rId6"/>
    <p:sldId id="283" r:id="rId7"/>
    <p:sldId id="395" r:id="rId8"/>
    <p:sldId id="411" r:id="rId9"/>
    <p:sldId id="412" r:id="rId10"/>
    <p:sldId id="284" r:id="rId11"/>
    <p:sldId id="476" r:id="rId12"/>
    <p:sldId id="480" r:id="rId13"/>
    <p:sldId id="484" r:id="rId14"/>
    <p:sldId id="481" r:id="rId15"/>
    <p:sldId id="482" r:id="rId16"/>
    <p:sldId id="483" r:id="rId17"/>
    <p:sldId id="397" r:id="rId18"/>
    <p:sldId id="414" r:id="rId19"/>
    <p:sldId id="398" r:id="rId20"/>
    <p:sldId id="445" r:id="rId21"/>
    <p:sldId id="399" r:id="rId22"/>
    <p:sldId id="413" r:id="rId23"/>
    <p:sldId id="400" r:id="rId24"/>
    <p:sldId id="275" r:id="rId25"/>
    <p:sldId id="402" r:id="rId26"/>
    <p:sldId id="334" r:id="rId27"/>
    <p:sldId id="487" r:id="rId28"/>
    <p:sldId id="317" r:id="rId29"/>
    <p:sldId id="306" r:id="rId30"/>
    <p:sldId id="294" r:id="rId31"/>
    <p:sldId id="308" r:id="rId32"/>
    <p:sldId id="307" r:id="rId33"/>
    <p:sldId id="296" r:id="rId34"/>
    <p:sldId id="313" r:id="rId35"/>
    <p:sldId id="314" r:id="rId36"/>
    <p:sldId id="315" r:id="rId37"/>
    <p:sldId id="316" r:id="rId38"/>
    <p:sldId id="309" r:id="rId39"/>
    <p:sldId id="311" r:id="rId40"/>
    <p:sldId id="310" r:id="rId41"/>
    <p:sldId id="312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485" r:id="rId59"/>
    <p:sldId id="355" r:id="rId60"/>
    <p:sldId id="559" r:id="rId61"/>
    <p:sldId id="576" r:id="rId62"/>
    <p:sldId id="584" r:id="rId63"/>
    <p:sldId id="579" r:id="rId64"/>
    <p:sldId id="580" r:id="rId65"/>
    <p:sldId id="27608" r:id="rId66"/>
    <p:sldId id="582" r:id="rId67"/>
    <p:sldId id="573" r:id="rId68"/>
    <p:sldId id="570" r:id="rId69"/>
    <p:sldId id="569" r:id="rId70"/>
    <p:sldId id="583" r:id="rId71"/>
    <p:sldId id="27612" r:id="rId72"/>
    <p:sldId id="257" r:id="rId73"/>
    <p:sldId id="486" r:id="rId74"/>
    <p:sldId id="27609" r:id="rId75"/>
    <p:sldId id="477" r:id="rId76"/>
    <p:sldId id="27610" r:id="rId77"/>
    <p:sldId id="27611" r:id="rId78"/>
    <p:sldId id="407" r:id="rId79"/>
    <p:sldId id="408" r:id="rId80"/>
    <p:sldId id="423" r:id="rId81"/>
    <p:sldId id="409" r:id="rId82"/>
    <p:sldId id="410" r:id="rId83"/>
    <p:sldId id="447" r:id="rId8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336600"/>
    <a:srgbClr val="154734"/>
    <a:srgbClr val="BFD73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8B29B-C930-426D-91B8-037D38245CC5}" v="28" dt="2025-06-26T15:28:36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1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41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egel, Joshua" userId="bb9e74a5-fe40-4ffd-8d3e-284b0de831d6" providerId="ADAL" clId="{8998B29B-C930-426D-91B8-037D38245CC5}"/>
    <pc:docChg chg="undo custSel addSld delSld modSld">
      <pc:chgData name="Schlegel, Joshua" userId="bb9e74a5-fe40-4ffd-8d3e-284b0de831d6" providerId="ADAL" clId="{8998B29B-C930-426D-91B8-037D38245CC5}" dt="2025-06-26T15:28:54.833" v="283" actId="700"/>
      <pc:docMkLst>
        <pc:docMk/>
      </pc:docMkLst>
      <pc:sldChg chg="modSp mod">
        <pc:chgData name="Schlegel, Joshua" userId="bb9e74a5-fe40-4ffd-8d3e-284b0de831d6" providerId="ADAL" clId="{8998B29B-C930-426D-91B8-037D38245CC5}" dt="2025-06-26T13:52:13.809" v="28" actId="20577"/>
        <pc:sldMkLst>
          <pc:docMk/>
          <pc:sldMk cId="1818187218" sldId="256"/>
        </pc:sldMkLst>
        <pc:spChg chg="mod">
          <ac:chgData name="Schlegel, Joshua" userId="bb9e74a5-fe40-4ffd-8d3e-284b0de831d6" providerId="ADAL" clId="{8998B29B-C930-426D-91B8-037D38245CC5}" dt="2025-06-26T13:52:13.809" v="28" actId="20577"/>
          <ac:spMkLst>
            <pc:docMk/>
            <pc:sldMk cId="1818187218" sldId="256"/>
            <ac:spMk id="9" creationId="{6824D461-9847-B4A6-9002-73F9FD3C7559}"/>
          </ac:spMkLst>
        </pc:spChg>
      </pc:sldChg>
      <pc:sldChg chg="addSp modSp add del mod modClrScheme chgLayout">
        <pc:chgData name="Schlegel, Joshua" userId="bb9e74a5-fe40-4ffd-8d3e-284b0de831d6" providerId="ADAL" clId="{8998B29B-C930-426D-91B8-037D38245CC5}" dt="2025-06-26T15:28:54.833" v="283" actId="700"/>
        <pc:sldMkLst>
          <pc:docMk/>
          <pc:sldMk cId="3157815114" sldId="257"/>
        </pc:sldMkLst>
        <pc:spChg chg="mod ord">
          <ac:chgData name="Schlegel, Joshua" userId="bb9e74a5-fe40-4ffd-8d3e-284b0de831d6" providerId="ADAL" clId="{8998B29B-C930-426D-91B8-037D38245CC5}" dt="2025-06-26T15:28:54.833" v="283" actId="700"/>
          <ac:spMkLst>
            <pc:docMk/>
            <pc:sldMk cId="3157815114" sldId="257"/>
            <ac:spMk id="2" creationId="{5344EFE2-02B2-4B3F-07DF-8D421B78A979}"/>
          </ac:spMkLst>
        </pc:spChg>
        <pc:spChg chg="add mod ord">
          <ac:chgData name="Schlegel, Joshua" userId="bb9e74a5-fe40-4ffd-8d3e-284b0de831d6" providerId="ADAL" clId="{8998B29B-C930-426D-91B8-037D38245CC5}" dt="2025-06-26T15:28:54.833" v="283" actId="700"/>
          <ac:spMkLst>
            <pc:docMk/>
            <pc:sldMk cId="3157815114" sldId="257"/>
            <ac:spMk id="3" creationId="{E8CD8AB7-AC4E-4C7B-7D9F-5547949AA090}"/>
          </ac:spMkLst>
        </pc:spChg>
        <pc:spChg chg="mod ord">
          <ac:chgData name="Schlegel, Joshua" userId="bb9e74a5-fe40-4ffd-8d3e-284b0de831d6" providerId="ADAL" clId="{8998B29B-C930-426D-91B8-037D38245CC5}" dt="2025-06-26T15:28:54.833" v="283" actId="700"/>
          <ac:spMkLst>
            <pc:docMk/>
            <pc:sldMk cId="3157815114" sldId="257"/>
            <ac:spMk id="16" creationId="{FCB8CD73-FF1E-0957-1B29-4C56D47ED0BD}"/>
          </ac:spMkLst>
        </pc:spChg>
        <pc:spChg chg="mod ord">
          <ac:chgData name="Schlegel, Joshua" userId="bb9e74a5-fe40-4ffd-8d3e-284b0de831d6" providerId="ADAL" clId="{8998B29B-C930-426D-91B8-037D38245CC5}" dt="2025-06-26T15:28:54.833" v="283" actId="700"/>
          <ac:spMkLst>
            <pc:docMk/>
            <pc:sldMk cId="3157815114" sldId="257"/>
            <ac:spMk id="19" creationId="{57E3B153-5CBB-1F1D-0CD0-9E4FC03D52F8}"/>
          </ac:spMkLst>
        </pc:spChg>
      </pc:sldChg>
      <pc:sldChg chg="modSp add mod">
        <pc:chgData name="Schlegel, Joshua" userId="bb9e74a5-fe40-4ffd-8d3e-284b0de831d6" providerId="ADAL" clId="{8998B29B-C930-426D-91B8-037D38245CC5}" dt="2025-06-26T13:55:13.583" v="98" actId="20577"/>
        <pc:sldMkLst>
          <pc:docMk/>
          <pc:sldMk cId="1771479659" sldId="275"/>
        </pc:sldMkLst>
        <pc:spChg chg="mod">
          <ac:chgData name="Schlegel, Joshua" userId="bb9e74a5-fe40-4ffd-8d3e-284b0de831d6" providerId="ADAL" clId="{8998B29B-C930-426D-91B8-037D38245CC5}" dt="2025-06-26T13:54:45.219" v="91" actId="207"/>
          <ac:spMkLst>
            <pc:docMk/>
            <pc:sldMk cId="1771479659" sldId="275"/>
            <ac:spMk id="2" creationId="{1073581B-9AB9-9FB3-BAAE-5DAFF7520E63}"/>
          </ac:spMkLst>
        </pc:spChg>
        <pc:spChg chg="mod">
          <ac:chgData name="Schlegel, Joshua" userId="bb9e74a5-fe40-4ffd-8d3e-284b0de831d6" providerId="ADAL" clId="{8998B29B-C930-426D-91B8-037D38245CC5}" dt="2025-06-26T13:55:13.583" v="98" actId="20577"/>
          <ac:spMkLst>
            <pc:docMk/>
            <pc:sldMk cId="1771479659" sldId="275"/>
            <ac:spMk id="3" creationId="{D7269083-1FFE-8CB1-DB70-00B0B0A24E1D}"/>
          </ac:spMkLst>
        </pc:spChg>
        <pc:spChg chg="mod">
          <ac:chgData name="Schlegel, Joshua" userId="bb9e74a5-fe40-4ffd-8d3e-284b0de831d6" providerId="ADAL" clId="{8998B29B-C930-426D-91B8-037D38245CC5}" dt="2025-06-26T13:54:18.432" v="89" actId="27636"/>
          <ac:spMkLst>
            <pc:docMk/>
            <pc:sldMk cId="1771479659" sldId="275"/>
            <ac:spMk id="4" creationId="{9DF23341-790B-F42D-389C-6D9A8E2526F6}"/>
          </ac:spMkLst>
        </pc:spChg>
      </pc:sldChg>
      <pc:sldChg chg="del">
        <pc:chgData name="Schlegel, Joshua" userId="bb9e74a5-fe40-4ffd-8d3e-284b0de831d6" providerId="ADAL" clId="{8998B29B-C930-426D-91B8-037D38245CC5}" dt="2025-06-26T13:52:19.314" v="29" actId="47"/>
        <pc:sldMkLst>
          <pc:docMk/>
          <pc:sldMk cId="2848465510" sldId="282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758394095" sldId="294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738982678" sldId="296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294936264" sldId="306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4249513327" sldId="307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42161350" sldId="308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4261049081" sldId="309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357636201" sldId="310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371725110" sldId="311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432142920" sldId="312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771501234" sldId="313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699244269" sldId="314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2835601814" sldId="315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2279712408" sldId="316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415170412" sldId="317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2841131944" sldId="318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4107851421" sldId="319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706733328" sldId="320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512088795" sldId="321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212222059" sldId="322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4093373437" sldId="323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037254221" sldId="324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894790719" sldId="325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2809646065" sldId="326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645802232" sldId="327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0463579" sldId="328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193063077" sldId="329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3290019744" sldId="330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718444113" sldId="331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816334034" sldId="332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2716395260" sldId="333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325191811" sldId="334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1537498308" sldId="355"/>
        </pc:sldMkLst>
      </pc:sldChg>
      <pc:sldChg chg="modSp mod">
        <pc:chgData name="Schlegel, Joshua" userId="bb9e74a5-fe40-4ffd-8d3e-284b0de831d6" providerId="ADAL" clId="{8998B29B-C930-426D-91B8-037D38245CC5}" dt="2025-06-26T13:53:36.118" v="83" actId="20577"/>
        <pc:sldMkLst>
          <pc:docMk/>
          <pc:sldMk cId="4238357748" sldId="400"/>
        </pc:sldMkLst>
        <pc:spChg chg="mod">
          <ac:chgData name="Schlegel, Joshua" userId="bb9e74a5-fe40-4ffd-8d3e-284b0de831d6" providerId="ADAL" clId="{8998B29B-C930-426D-91B8-037D38245CC5}" dt="2025-06-26T13:53:30.155" v="70" actId="20577"/>
          <ac:spMkLst>
            <pc:docMk/>
            <pc:sldMk cId="4238357748" sldId="400"/>
            <ac:spMk id="2" creationId="{A1D5D704-461F-0A59-AEC5-660F562C18B3}"/>
          </ac:spMkLst>
        </pc:spChg>
        <pc:spChg chg="mod">
          <ac:chgData name="Schlegel, Joshua" userId="bb9e74a5-fe40-4ffd-8d3e-284b0de831d6" providerId="ADAL" clId="{8998B29B-C930-426D-91B8-037D38245CC5}" dt="2025-06-26T13:53:36.118" v="83" actId="20577"/>
          <ac:spMkLst>
            <pc:docMk/>
            <pc:sldMk cId="4238357748" sldId="400"/>
            <ac:spMk id="5" creationId="{D0CEA354-2828-BDF4-039B-A701F81302E7}"/>
          </ac:spMkLst>
        </pc:spChg>
      </pc:sldChg>
      <pc:sldChg chg="modSp">
        <pc:chgData name="Schlegel, Joshua" userId="bb9e74a5-fe40-4ffd-8d3e-284b0de831d6" providerId="ADAL" clId="{8998B29B-C930-426D-91B8-037D38245CC5}" dt="2025-06-26T13:52:35.413" v="40" actId="20577"/>
        <pc:sldMkLst>
          <pc:docMk/>
          <pc:sldMk cId="397288378" sldId="412"/>
        </pc:sldMkLst>
        <pc:graphicFrameChg chg="mod">
          <ac:chgData name="Schlegel, Joshua" userId="bb9e74a5-fe40-4ffd-8d3e-284b0de831d6" providerId="ADAL" clId="{8998B29B-C930-426D-91B8-037D38245CC5}" dt="2025-06-26T13:52:35.413" v="40" actId="20577"/>
          <ac:graphicFrameMkLst>
            <pc:docMk/>
            <pc:sldMk cId="397288378" sldId="412"/>
            <ac:graphicFrameMk id="7" creationId="{767AA36E-10B6-50D9-72F1-FAD9BE9558C3}"/>
          </ac:graphicFrameMkLst>
        </pc:graphicFrameChg>
      </pc:sldChg>
      <pc:sldChg chg="modSp mod">
        <pc:chgData name="Schlegel, Joshua" userId="bb9e74a5-fe40-4ffd-8d3e-284b0de831d6" providerId="ADAL" clId="{8998B29B-C930-426D-91B8-037D38245CC5}" dt="2025-06-26T13:59:21.817" v="167" actId="6549"/>
        <pc:sldMkLst>
          <pc:docMk/>
          <pc:sldMk cId="2568605379" sldId="423"/>
        </pc:sldMkLst>
        <pc:spChg chg="mod">
          <ac:chgData name="Schlegel, Joshua" userId="bb9e74a5-fe40-4ffd-8d3e-284b0de831d6" providerId="ADAL" clId="{8998B29B-C930-426D-91B8-037D38245CC5}" dt="2025-06-26T13:59:16.373" v="166" actId="6549"/>
          <ac:spMkLst>
            <pc:docMk/>
            <pc:sldMk cId="2568605379" sldId="423"/>
            <ac:spMk id="3" creationId="{3866C5E9-4D00-2C1A-08D2-3F8C663359BC}"/>
          </ac:spMkLst>
        </pc:spChg>
        <pc:spChg chg="mod">
          <ac:chgData name="Schlegel, Joshua" userId="bb9e74a5-fe40-4ffd-8d3e-284b0de831d6" providerId="ADAL" clId="{8998B29B-C930-426D-91B8-037D38245CC5}" dt="2025-06-26T13:59:21.817" v="167" actId="6549"/>
          <ac:spMkLst>
            <pc:docMk/>
            <pc:sldMk cId="2568605379" sldId="423"/>
            <ac:spMk id="4" creationId="{80B43D71-1FE1-09D9-1B3B-35F62B5BC5F3}"/>
          </ac:spMkLst>
        </pc:spChg>
      </pc:sldChg>
      <pc:sldChg chg="del">
        <pc:chgData name="Schlegel, Joshua" userId="bb9e74a5-fe40-4ffd-8d3e-284b0de831d6" providerId="ADAL" clId="{8998B29B-C930-426D-91B8-037D38245CC5}" dt="2025-06-26T13:57:10.668" v="151" actId="47"/>
        <pc:sldMkLst>
          <pc:docMk/>
          <pc:sldMk cId="330263963" sldId="446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1140382189" sldId="476"/>
        </pc:sldMkLst>
      </pc:sldChg>
      <pc:sldChg chg="add">
        <pc:chgData name="Schlegel, Joshua" userId="bb9e74a5-fe40-4ffd-8d3e-284b0de831d6" providerId="ADAL" clId="{8998B29B-C930-426D-91B8-037D38245CC5}" dt="2025-06-26T13:58:35.123" v="154"/>
        <pc:sldMkLst>
          <pc:docMk/>
          <pc:sldMk cId="2139910003" sldId="477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2684329186" sldId="480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3479729601" sldId="481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2576549962" sldId="482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3282153666" sldId="483"/>
        </pc:sldMkLst>
      </pc:sldChg>
      <pc:sldChg chg="add">
        <pc:chgData name="Schlegel, Joshua" userId="bb9e74a5-fe40-4ffd-8d3e-284b0de831d6" providerId="ADAL" clId="{8998B29B-C930-426D-91B8-037D38245CC5}" dt="2025-06-26T13:53:06.411" v="41"/>
        <pc:sldMkLst>
          <pc:docMk/>
          <pc:sldMk cId="4120399726" sldId="484"/>
        </pc:sldMkLst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2498821286" sldId="485"/>
        </pc:sldMkLst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2865987793" sldId="485"/>
        </pc:sldMkLst>
      </pc:sldChg>
      <pc:sldChg chg="modSp add mod">
        <pc:chgData name="Schlegel, Joshua" userId="bb9e74a5-fe40-4ffd-8d3e-284b0de831d6" providerId="ADAL" clId="{8998B29B-C930-426D-91B8-037D38245CC5}" dt="2025-06-26T13:56:18.271" v="136" actId="20577"/>
        <pc:sldMkLst>
          <pc:docMk/>
          <pc:sldMk cId="3484590576" sldId="485"/>
        </pc:sldMkLst>
        <pc:spChg chg="mod">
          <ac:chgData name="Schlegel, Joshua" userId="bb9e74a5-fe40-4ffd-8d3e-284b0de831d6" providerId="ADAL" clId="{8998B29B-C930-426D-91B8-037D38245CC5}" dt="2025-06-26T13:56:18.271" v="136" actId="20577"/>
          <ac:spMkLst>
            <pc:docMk/>
            <pc:sldMk cId="3484590576" sldId="485"/>
            <ac:spMk id="2" creationId="{BF8AC00A-45C6-66F4-3CA1-1392235EDDEA}"/>
          </ac:spMkLst>
        </pc:spChg>
        <pc:spChg chg="mod">
          <ac:chgData name="Schlegel, Joshua" userId="bb9e74a5-fe40-4ffd-8d3e-284b0de831d6" providerId="ADAL" clId="{8998B29B-C930-426D-91B8-037D38245CC5}" dt="2025-06-26T13:56:07.088" v="123" actId="20577"/>
          <ac:spMkLst>
            <pc:docMk/>
            <pc:sldMk cId="3484590576" sldId="485"/>
            <ac:spMk id="5" creationId="{810730E8-FFF3-22C3-5A2B-C1AEDEB997B4}"/>
          </ac:spMkLst>
        </pc:spChg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432727714" sldId="486"/>
        </pc:sldMkLst>
      </pc:sldChg>
      <pc:sldChg chg="modSp add mod">
        <pc:chgData name="Schlegel, Joshua" userId="bb9e74a5-fe40-4ffd-8d3e-284b0de831d6" providerId="ADAL" clId="{8998B29B-C930-426D-91B8-037D38245CC5}" dt="2025-06-26T15:28:25.949" v="279" actId="20577"/>
        <pc:sldMkLst>
          <pc:docMk/>
          <pc:sldMk cId="2572777000" sldId="486"/>
        </pc:sldMkLst>
        <pc:spChg chg="mod">
          <ac:chgData name="Schlegel, Joshua" userId="bb9e74a5-fe40-4ffd-8d3e-284b0de831d6" providerId="ADAL" clId="{8998B29B-C930-426D-91B8-037D38245CC5}" dt="2025-06-26T15:28:25.949" v="279" actId="20577"/>
          <ac:spMkLst>
            <pc:docMk/>
            <pc:sldMk cId="2572777000" sldId="486"/>
            <ac:spMk id="2" creationId="{DCC5D428-B8FD-794A-CDAD-54F1E4BC786E}"/>
          </ac:spMkLst>
        </pc:spChg>
        <pc:spChg chg="mod">
          <ac:chgData name="Schlegel, Joshua" userId="bb9e74a5-fe40-4ffd-8d3e-284b0de831d6" providerId="ADAL" clId="{8998B29B-C930-426D-91B8-037D38245CC5}" dt="2025-06-26T13:56:23.821" v="149" actId="20577"/>
          <ac:spMkLst>
            <pc:docMk/>
            <pc:sldMk cId="2572777000" sldId="486"/>
            <ac:spMk id="5" creationId="{58F5AFE1-542D-D10E-116F-67C5F68D8B5B}"/>
          </ac:spMkLst>
        </pc:spChg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3638179551" sldId="486"/>
        </pc:sldMkLst>
      </pc:sldChg>
      <pc:sldChg chg="add">
        <pc:chgData name="Schlegel, Joshua" userId="bb9e74a5-fe40-4ffd-8d3e-284b0de831d6" providerId="ADAL" clId="{8998B29B-C930-426D-91B8-037D38245CC5}" dt="2025-06-26T13:56:56.625" v="150"/>
        <pc:sldMkLst>
          <pc:docMk/>
          <pc:sldMk cId="175931481" sldId="487"/>
        </pc:sldMkLst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3070537443" sldId="487"/>
        </pc:sldMkLst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4226152010" sldId="487"/>
        </pc:sldMkLst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2473442462" sldId="488"/>
        </pc:sldMkLst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2522126721" sldId="488"/>
        </pc:sldMkLst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288518770" sldId="489"/>
        </pc:sldMkLst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3293836409" sldId="489"/>
        </pc:sldMkLst>
      </pc:sldChg>
      <pc:sldChg chg="add del">
        <pc:chgData name="Schlegel, Joshua" userId="bb9e74a5-fe40-4ffd-8d3e-284b0de831d6" providerId="ADAL" clId="{8998B29B-C930-426D-91B8-037D38245CC5}" dt="2025-06-26T13:54:07.624" v="87"/>
        <pc:sldMkLst>
          <pc:docMk/>
          <pc:sldMk cId="503882749" sldId="490"/>
        </pc:sldMkLst>
      </pc:sldChg>
      <pc:sldChg chg="add del">
        <pc:chgData name="Schlegel, Joshua" userId="bb9e74a5-fe40-4ffd-8d3e-284b0de831d6" providerId="ADAL" clId="{8998B29B-C930-426D-91B8-037D38245CC5}" dt="2025-06-26T13:53:49.473" v="85"/>
        <pc:sldMkLst>
          <pc:docMk/>
          <pc:sldMk cId="1534859953" sldId="490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3508631930" sldId="559"/>
        </pc:sldMkLst>
      </pc:sldChg>
      <pc:sldChg chg="modSp add mod">
        <pc:chgData name="Schlegel, Joshua" userId="bb9e74a5-fe40-4ffd-8d3e-284b0de831d6" providerId="ADAL" clId="{8998B29B-C930-426D-91B8-037D38245CC5}" dt="2025-06-26T13:58:02.926" v="153" actId="6549"/>
        <pc:sldMkLst>
          <pc:docMk/>
          <pc:sldMk cId="482372897" sldId="569"/>
        </pc:sldMkLst>
        <pc:spChg chg="mod">
          <ac:chgData name="Schlegel, Joshua" userId="bb9e74a5-fe40-4ffd-8d3e-284b0de831d6" providerId="ADAL" clId="{8998B29B-C930-426D-91B8-037D38245CC5}" dt="2025-06-26T13:58:02.926" v="153" actId="6549"/>
          <ac:spMkLst>
            <pc:docMk/>
            <pc:sldMk cId="482372897" sldId="569"/>
            <ac:spMk id="32" creationId="{DA05062C-3360-3702-0F22-15E42744275A}"/>
          </ac:spMkLst>
        </pc:spChg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3374439583" sldId="570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1047169908" sldId="573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4238358949" sldId="576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943497097" sldId="579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1775862445" sldId="580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4250471293" sldId="582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3213571882" sldId="583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3735374349" sldId="584"/>
        </pc:sldMkLst>
      </pc:sldChg>
      <pc:sldChg chg="add">
        <pc:chgData name="Schlegel, Joshua" userId="bb9e74a5-fe40-4ffd-8d3e-284b0de831d6" providerId="ADAL" clId="{8998B29B-C930-426D-91B8-037D38245CC5}" dt="2025-06-26T13:57:31.308" v="152"/>
        <pc:sldMkLst>
          <pc:docMk/>
          <pc:sldMk cId="558311015" sldId="27608"/>
        </pc:sldMkLst>
      </pc:sldChg>
      <pc:sldChg chg="add">
        <pc:chgData name="Schlegel, Joshua" userId="bb9e74a5-fe40-4ffd-8d3e-284b0de831d6" providerId="ADAL" clId="{8998B29B-C930-426D-91B8-037D38245CC5}" dt="2025-06-26T13:58:35.123" v="154"/>
        <pc:sldMkLst>
          <pc:docMk/>
          <pc:sldMk cId="1567102591" sldId="27609"/>
        </pc:sldMkLst>
      </pc:sldChg>
      <pc:sldChg chg="modSp add mod">
        <pc:chgData name="Schlegel, Joshua" userId="bb9e74a5-fe40-4ffd-8d3e-284b0de831d6" providerId="ADAL" clId="{8998B29B-C930-426D-91B8-037D38245CC5}" dt="2025-06-26T14:43:29.366" v="202" actId="20577"/>
        <pc:sldMkLst>
          <pc:docMk/>
          <pc:sldMk cId="1225840388" sldId="27610"/>
        </pc:sldMkLst>
        <pc:spChg chg="mod">
          <ac:chgData name="Schlegel, Joshua" userId="bb9e74a5-fe40-4ffd-8d3e-284b0de831d6" providerId="ADAL" clId="{8998B29B-C930-426D-91B8-037D38245CC5}" dt="2025-06-26T14:43:23.315" v="191" actId="20577"/>
          <ac:spMkLst>
            <pc:docMk/>
            <pc:sldMk cId="1225840388" sldId="27610"/>
            <ac:spMk id="2" creationId="{6E8B10EC-17FD-430D-6856-A6066E579076}"/>
          </ac:spMkLst>
        </pc:spChg>
        <pc:spChg chg="mod">
          <ac:chgData name="Schlegel, Joshua" userId="bb9e74a5-fe40-4ffd-8d3e-284b0de831d6" providerId="ADAL" clId="{8998B29B-C930-426D-91B8-037D38245CC5}" dt="2025-06-26T14:43:29.366" v="202" actId="20577"/>
          <ac:spMkLst>
            <pc:docMk/>
            <pc:sldMk cId="1225840388" sldId="27610"/>
            <ac:spMk id="5" creationId="{30C318A0-8EC1-F798-8B9A-AD3C0E23B37F}"/>
          </ac:spMkLst>
        </pc:spChg>
      </pc:sldChg>
      <pc:sldChg chg="modSp new mod">
        <pc:chgData name="Schlegel, Joshua" userId="bb9e74a5-fe40-4ffd-8d3e-284b0de831d6" providerId="ADAL" clId="{8998B29B-C930-426D-91B8-037D38245CC5}" dt="2025-06-26T14:43:49.079" v="223"/>
        <pc:sldMkLst>
          <pc:docMk/>
          <pc:sldMk cId="2391684801" sldId="27611"/>
        </pc:sldMkLst>
        <pc:spChg chg="mod">
          <ac:chgData name="Schlegel, Joshua" userId="bb9e74a5-fe40-4ffd-8d3e-284b0de831d6" providerId="ADAL" clId="{8998B29B-C930-426D-91B8-037D38245CC5}" dt="2025-06-26T14:43:38.586" v="222" actId="20577"/>
          <ac:spMkLst>
            <pc:docMk/>
            <pc:sldMk cId="2391684801" sldId="27611"/>
            <ac:spMk id="2" creationId="{F81C2C98-1D4F-8765-BD81-F595723DEA50}"/>
          </ac:spMkLst>
        </pc:spChg>
        <pc:spChg chg="mod">
          <ac:chgData name="Schlegel, Joshua" userId="bb9e74a5-fe40-4ffd-8d3e-284b0de831d6" providerId="ADAL" clId="{8998B29B-C930-426D-91B8-037D38245CC5}" dt="2025-06-26T14:43:49.079" v="223"/>
          <ac:spMkLst>
            <pc:docMk/>
            <pc:sldMk cId="2391684801" sldId="27611"/>
            <ac:spMk id="3" creationId="{6B60F432-ECE3-D553-624C-130D6533CD70}"/>
          </ac:spMkLst>
        </pc:spChg>
      </pc:sldChg>
      <pc:sldChg chg="modSp add mod">
        <pc:chgData name="Schlegel, Joshua" userId="bb9e74a5-fe40-4ffd-8d3e-284b0de831d6" providerId="ADAL" clId="{8998B29B-C930-426D-91B8-037D38245CC5}" dt="2025-06-26T15:28:23.103" v="278" actId="20577"/>
        <pc:sldMkLst>
          <pc:docMk/>
          <pc:sldMk cId="2415157833" sldId="27612"/>
        </pc:sldMkLst>
        <pc:spChg chg="mod">
          <ac:chgData name="Schlegel, Joshua" userId="bb9e74a5-fe40-4ffd-8d3e-284b0de831d6" providerId="ADAL" clId="{8998B29B-C930-426D-91B8-037D38245CC5}" dt="2025-06-26T15:28:19.077" v="272" actId="20577"/>
          <ac:spMkLst>
            <pc:docMk/>
            <pc:sldMk cId="2415157833" sldId="27612"/>
            <ac:spMk id="2" creationId="{657BEC58-6178-0116-DEDB-ECBAA2569007}"/>
          </ac:spMkLst>
        </pc:spChg>
        <pc:spChg chg="mod">
          <ac:chgData name="Schlegel, Joshua" userId="bb9e74a5-fe40-4ffd-8d3e-284b0de831d6" providerId="ADAL" clId="{8998B29B-C930-426D-91B8-037D38245CC5}" dt="2025-06-26T15:28:23.103" v="278" actId="20577"/>
          <ac:spMkLst>
            <pc:docMk/>
            <pc:sldMk cId="2415157833" sldId="27612"/>
            <ac:spMk id="5" creationId="{2B35D5E2-45FC-501E-8F5E-D69E04D6FD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45AA2-CE73-4F82-8DA8-A40A0B8E33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DCA0B6-FBF4-4397-9FDB-31E48D3FCC9E}">
      <dgm:prSet/>
      <dgm:spPr/>
      <dgm:t>
        <a:bodyPr/>
        <a:lstStyle/>
        <a:p>
          <a:r>
            <a:rPr lang="en-US" b="0" i="0" dirty="0"/>
            <a:t>Approval of the 24 April 2025 Minutes</a:t>
          </a:r>
          <a:endParaRPr lang="en-US" dirty="0"/>
        </a:p>
      </dgm:t>
    </dgm:pt>
    <dgm:pt modelId="{32CA6351-1F4C-4106-A8F2-FF245A3AA649}" type="parTrans" cxnId="{C70A410E-62D7-479A-A9E8-91753C51C834}">
      <dgm:prSet/>
      <dgm:spPr/>
      <dgm:t>
        <a:bodyPr/>
        <a:lstStyle/>
        <a:p>
          <a:endParaRPr lang="en-US"/>
        </a:p>
      </dgm:t>
    </dgm:pt>
    <dgm:pt modelId="{BDD0E46F-AF2E-4A51-83C4-9B22F3F08355}" type="sibTrans" cxnId="{C70A410E-62D7-479A-A9E8-91753C51C834}">
      <dgm:prSet/>
      <dgm:spPr/>
      <dgm:t>
        <a:bodyPr/>
        <a:lstStyle/>
        <a:p>
          <a:endParaRPr lang="en-US"/>
        </a:p>
      </dgm:t>
    </dgm:pt>
    <dgm:pt modelId="{4B3D0187-DECD-4E03-97E2-4959DF9FAC84}">
      <dgm:prSet/>
      <dgm:spPr/>
      <dgm:t>
        <a:bodyPr/>
        <a:lstStyle/>
        <a:p>
          <a:r>
            <a:rPr lang="en-US" b="0" i="0"/>
            <a:t>Campus Curriculum Committee moves to approve CC and DC forms from their last meeting</a:t>
          </a:r>
          <a:endParaRPr lang="en-US"/>
        </a:p>
      </dgm:t>
    </dgm:pt>
    <dgm:pt modelId="{90D6DA41-B66F-49F4-857B-D16BD3AAA5D8}" type="parTrans" cxnId="{BE5D93AD-714E-4FDA-8B9A-14CF40501422}">
      <dgm:prSet/>
      <dgm:spPr/>
      <dgm:t>
        <a:bodyPr/>
        <a:lstStyle/>
        <a:p>
          <a:endParaRPr lang="en-US"/>
        </a:p>
      </dgm:t>
    </dgm:pt>
    <dgm:pt modelId="{88964112-0088-4A66-990E-3B466F294B60}" type="sibTrans" cxnId="{BE5D93AD-714E-4FDA-8B9A-14CF40501422}">
      <dgm:prSet/>
      <dgm:spPr/>
      <dgm:t>
        <a:bodyPr/>
        <a:lstStyle/>
        <a:p>
          <a:endParaRPr lang="en-US"/>
        </a:p>
      </dgm:t>
    </dgm:pt>
    <dgm:pt modelId="{7BA6AEF7-C40C-4A5E-994A-258BC5F0CD30}" type="pres">
      <dgm:prSet presAssocID="{6E645AA2-CE73-4F82-8DA8-A40A0B8E3390}" presName="vert0" presStyleCnt="0">
        <dgm:presLayoutVars>
          <dgm:dir/>
          <dgm:animOne val="branch"/>
          <dgm:animLvl val="lvl"/>
        </dgm:presLayoutVars>
      </dgm:prSet>
      <dgm:spPr/>
    </dgm:pt>
    <dgm:pt modelId="{814DB99D-5D90-40E6-AB95-C85368716934}" type="pres">
      <dgm:prSet presAssocID="{42DCA0B6-FBF4-4397-9FDB-31E48D3FCC9E}" presName="thickLine" presStyleLbl="alignNode1" presStyleIdx="0" presStyleCnt="2"/>
      <dgm:spPr/>
    </dgm:pt>
    <dgm:pt modelId="{D3BF3428-C707-46E0-9E45-F0B2761CCE13}" type="pres">
      <dgm:prSet presAssocID="{42DCA0B6-FBF4-4397-9FDB-31E48D3FCC9E}" presName="horz1" presStyleCnt="0"/>
      <dgm:spPr/>
    </dgm:pt>
    <dgm:pt modelId="{F2C1E344-6EAA-4220-8450-3BE0B35F81BA}" type="pres">
      <dgm:prSet presAssocID="{42DCA0B6-FBF4-4397-9FDB-31E48D3FCC9E}" presName="tx1" presStyleLbl="revTx" presStyleIdx="0" presStyleCnt="2"/>
      <dgm:spPr/>
    </dgm:pt>
    <dgm:pt modelId="{4FB57DA3-B377-48CD-B56C-7EC1BA0FC8DF}" type="pres">
      <dgm:prSet presAssocID="{42DCA0B6-FBF4-4397-9FDB-31E48D3FCC9E}" presName="vert1" presStyleCnt="0"/>
      <dgm:spPr/>
    </dgm:pt>
    <dgm:pt modelId="{3BBB96DD-FBE0-4A5E-B2BB-4693668500BD}" type="pres">
      <dgm:prSet presAssocID="{4B3D0187-DECD-4E03-97E2-4959DF9FAC84}" presName="thickLine" presStyleLbl="alignNode1" presStyleIdx="1" presStyleCnt="2"/>
      <dgm:spPr/>
    </dgm:pt>
    <dgm:pt modelId="{C618854D-C03C-4DCB-9A7D-DCFF08553F20}" type="pres">
      <dgm:prSet presAssocID="{4B3D0187-DECD-4E03-97E2-4959DF9FAC84}" presName="horz1" presStyleCnt="0"/>
      <dgm:spPr/>
    </dgm:pt>
    <dgm:pt modelId="{2AAB7E58-DED1-4F9E-A2ED-8F080623B008}" type="pres">
      <dgm:prSet presAssocID="{4B3D0187-DECD-4E03-97E2-4959DF9FAC84}" presName="tx1" presStyleLbl="revTx" presStyleIdx="1" presStyleCnt="2"/>
      <dgm:spPr/>
    </dgm:pt>
    <dgm:pt modelId="{E1EA6F91-7FEC-4E41-BC91-4C6A0EA8C966}" type="pres">
      <dgm:prSet presAssocID="{4B3D0187-DECD-4E03-97E2-4959DF9FAC84}" presName="vert1" presStyleCnt="0"/>
      <dgm:spPr/>
    </dgm:pt>
  </dgm:ptLst>
  <dgm:cxnLst>
    <dgm:cxn modelId="{C70A410E-62D7-479A-A9E8-91753C51C834}" srcId="{6E645AA2-CE73-4F82-8DA8-A40A0B8E3390}" destId="{42DCA0B6-FBF4-4397-9FDB-31E48D3FCC9E}" srcOrd="0" destOrd="0" parTransId="{32CA6351-1F4C-4106-A8F2-FF245A3AA649}" sibTransId="{BDD0E46F-AF2E-4A51-83C4-9B22F3F08355}"/>
    <dgm:cxn modelId="{45182C7A-244A-47CC-A8B7-33E8D3FA1DF4}" type="presOf" srcId="{6E645AA2-CE73-4F82-8DA8-A40A0B8E3390}" destId="{7BA6AEF7-C40C-4A5E-994A-258BC5F0CD30}" srcOrd="0" destOrd="0" presId="urn:microsoft.com/office/officeart/2008/layout/LinedList"/>
    <dgm:cxn modelId="{E322718A-697A-447F-94AA-C2006748DAA3}" type="presOf" srcId="{4B3D0187-DECD-4E03-97E2-4959DF9FAC84}" destId="{2AAB7E58-DED1-4F9E-A2ED-8F080623B008}" srcOrd="0" destOrd="0" presId="urn:microsoft.com/office/officeart/2008/layout/LinedList"/>
    <dgm:cxn modelId="{464813AB-8C25-44C0-B432-82DCDE833011}" type="presOf" srcId="{42DCA0B6-FBF4-4397-9FDB-31E48D3FCC9E}" destId="{F2C1E344-6EAA-4220-8450-3BE0B35F81BA}" srcOrd="0" destOrd="0" presId="urn:microsoft.com/office/officeart/2008/layout/LinedList"/>
    <dgm:cxn modelId="{BE5D93AD-714E-4FDA-8B9A-14CF40501422}" srcId="{6E645AA2-CE73-4F82-8DA8-A40A0B8E3390}" destId="{4B3D0187-DECD-4E03-97E2-4959DF9FAC84}" srcOrd="1" destOrd="0" parTransId="{90D6DA41-B66F-49F4-857B-D16BD3AAA5D8}" sibTransId="{88964112-0088-4A66-990E-3B466F294B60}"/>
    <dgm:cxn modelId="{FB2D3C36-9BAD-491E-B8AF-6321F0498F2E}" type="presParOf" srcId="{7BA6AEF7-C40C-4A5E-994A-258BC5F0CD30}" destId="{814DB99D-5D90-40E6-AB95-C85368716934}" srcOrd="0" destOrd="0" presId="urn:microsoft.com/office/officeart/2008/layout/LinedList"/>
    <dgm:cxn modelId="{A8D94690-8BC6-4ABF-985F-F0AF55681875}" type="presParOf" srcId="{7BA6AEF7-C40C-4A5E-994A-258BC5F0CD30}" destId="{D3BF3428-C707-46E0-9E45-F0B2761CCE13}" srcOrd="1" destOrd="0" presId="urn:microsoft.com/office/officeart/2008/layout/LinedList"/>
    <dgm:cxn modelId="{E1C308D4-855C-428F-A34D-FBD571D04212}" type="presParOf" srcId="{D3BF3428-C707-46E0-9E45-F0B2761CCE13}" destId="{F2C1E344-6EAA-4220-8450-3BE0B35F81BA}" srcOrd="0" destOrd="0" presId="urn:microsoft.com/office/officeart/2008/layout/LinedList"/>
    <dgm:cxn modelId="{FFA9537C-6C60-45E4-8D64-A2F5B917A633}" type="presParOf" srcId="{D3BF3428-C707-46E0-9E45-F0B2761CCE13}" destId="{4FB57DA3-B377-48CD-B56C-7EC1BA0FC8DF}" srcOrd="1" destOrd="0" presId="urn:microsoft.com/office/officeart/2008/layout/LinedList"/>
    <dgm:cxn modelId="{2F423AE0-EA72-4491-A0E0-1DD6F8F41D82}" type="presParOf" srcId="{7BA6AEF7-C40C-4A5E-994A-258BC5F0CD30}" destId="{3BBB96DD-FBE0-4A5E-B2BB-4693668500BD}" srcOrd="2" destOrd="0" presId="urn:microsoft.com/office/officeart/2008/layout/LinedList"/>
    <dgm:cxn modelId="{D550895D-72F4-4000-84F6-9C67F14EAA2A}" type="presParOf" srcId="{7BA6AEF7-C40C-4A5E-994A-258BC5F0CD30}" destId="{C618854D-C03C-4DCB-9A7D-DCFF08553F20}" srcOrd="3" destOrd="0" presId="urn:microsoft.com/office/officeart/2008/layout/LinedList"/>
    <dgm:cxn modelId="{1AA70ABE-798F-4986-8B01-9B2C8FE05455}" type="presParOf" srcId="{C618854D-C03C-4DCB-9A7D-DCFF08553F20}" destId="{2AAB7E58-DED1-4F9E-A2ED-8F080623B008}" srcOrd="0" destOrd="0" presId="urn:microsoft.com/office/officeart/2008/layout/LinedList"/>
    <dgm:cxn modelId="{E616D131-8071-45B6-B2CF-87EC829A7602}" type="presParOf" srcId="{C618854D-C03C-4DCB-9A7D-DCFF08553F20}" destId="{E1EA6F91-7FEC-4E41-BC91-4C6A0EA8C9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B99D-5D90-40E6-AB95-C85368716934}">
      <dsp:nvSpPr>
        <dsp:cNvPr id="0" name=""/>
        <dsp:cNvSpPr/>
      </dsp:nvSpPr>
      <dsp:spPr>
        <a:xfrm>
          <a:off x="0" y="0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E344-6EAA-4220-8450-3BE0B35F81BA}">
      <dsp:nvSpPr>
        <dsp:cNvPr id="0" name=""/>
        <dsp:cNvSpPr/>
      </dsp:nvSpPr>
      <dsp:spPr>
        <a:xfrm>
          <a:off x="0" y="0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 dirty="0"/>
            <a:t>Approval of the 24 April 2025 Minutes</a:t>
          </a:r>
          <a:endParaRPr lang="en-US" sz="2900" kern="1200" dirty="0"/>
        </a:p>
      </dsp:txBody>
      <dsp:txXfrm>
        <a:off x="0" y="0"/>
        <a:ext cx="8357616" cy="1545335"/>
      </dsp:txXfrm>
    </dsp:sp>
    <dsp:sp modelId="{3BBB96DD-FBE0-4A5E-B2BB-4693668500BD}">
      <dsp:nvSpPr>
        <dsp:cNvPr id="0" name=""/>
        <dsp:cNvSpPr/>
      </dsp:nvSpPr>
      <dsp:spPr>
        <a:xfrm>
          <a:off x="0" y="1545335"/>
          <a:ext cx="83576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B7E58-DED1-4F9E-A2ED-8F080623B008}">
      <dsp:nvSpPr>
        <dsp:cNvPr id="0" name=""/>
        <dsp:cNvSpPr/>
      </dsp:nvSpPr>
      <dsp:spPr>
        <a:xfrm>
          <a:off x="0" y="1545335"/>
          <a:ext cx="8357616" cy="154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Campus Curriculum Committee moves to approve CC and DC forms from their last meeting</a:t>
          </a:r>
          <a:endParaRPr lang="en-US" sz="2900" kern="1200"/>
        </a:p>
      </dsp:txBody>
      <dsp:txXfrm>
        <a:off x="0" y="1545335"/>
        <a:ext cx="8357616" cy="154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3:34.9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0 187,'2634'0,"-2354"-8,4-1,-89 11,210-3,-295-7,51 0,-83 9,-60-1,-15 0,-6 0,-76 1,-89-3,140-2,0-1,-31-11,-11-2,226 15,-98-4,-30 3,41-1,822-22,-466 8,336-12,-407 30,-180 2,703-1,-926 0,-73-12,92 9,17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10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1 104,'39'-8,"-11"1,66-4,2 4,120 7,-58 1,756-52,-751 34,-142 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15.1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1 155,'125'-8,"-37"0,2159-55,-187 64,-1508-26,-166 3,73-6,-439 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20.8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47,'244'-14,"-63"2,935 4,-648 11,-240-11,7 0,609 8,-831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23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87,'1'-1,"-1"1,1-1,-1 0,1 1,-1-1,1 1,-1-1,1 1,0-1,-1 1,1-1,0 1,-1-1,1 1,0 0,0 0,-1-1,1 1,0 0,0 0,0 0,-1 0,1 0,1 0,26-3,-24 3,467-6,-272 8,2081-37,-949 9,-1324 26,0-1,0 1,0-1,12-4,-8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34.2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10 403,'0'0,"0"0,-1 0,1 0,-1 0,1 0,0 0,-1 0,1 0,0 0,-1 0,1 0,0 0,-1-1,1 1,0 0,-1 0,1 0,0 0,0-1,-1 1,1 0,0 0,0-1,-1 1,1 0,0-1,0 1,0 0,-1-1,1 1,0 0,0-1,0 1,0 0,0-1,0 1,0 0,0-1,0 1,0 0,0-1,0 1,0 0,0-1,0 1,0-1,0 1,0 0,0-1,0 1,1 0,-1-1,13-17,-3 12,1 1,-1 0,1 0,-1 1,1 1,0 0,16-3,87-6,-74 9,1001-27,-270 19,-357-10,864-22,357 45,-1200-26,-16 0,23 16,-13-1,181-12,-319-3,313-22,-446 31,-118 9,-15 2,43-1,-38 3,1-1,35-7,-33 3,53-2,119 9,-189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3:39.5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0 109,'5'-3,"0"1,0 0,0 0,1 0,-1 1,0-1,1 1,-1 1,1-1,-1 1,1 0,9 1,-1-1,117-8,67 0,-59 10,248-4,-315-6,-41 4,34 0,-37 3,53-10,-17 2,420-3,-311 14,1918-1,-1847-9,2-1,-179 9,384-11,-274 7,-163 4,1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3:46.5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32,'1253'0,"-1055"-8,3-1,18 11,319-3,-359-5,211-4,737 11,-1114-1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3:53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3762 109,'-7'-4,"0"0,0 0,0 0,0 1,-1 0,0 1,0 0,0 0,-12-1,8 1,-148-24,-315-7,258 26,-264-2,-551 9,861 16,-942-17,1099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3:56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1 111,'187'-15,"-15"-1,730 14,-443 4,123-14,108-17,-316 9,-147 18,92-6,169 0,-298 9,-96 8,-62-5,-13-2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00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64,'287'-8,"-32"1,261 5,383-6,-516 5,331-12,736-6,-970 23,810-2,-1541 0,237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04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1 125,'1'-2,"1"0,0 0,0 0,0 0,0 0,0 0,1 1,-1-1,1 1,-1 0,1-1,-1 1,4-1,-1 0,15-6,0 0,0 2,0 0,35-5,86-1,783-4,-831 8,-2 0,56 1,28-1,-93 8,-67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06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75,'17'-5,"0"1,1 1,-1 1,27 0,-6-1,724-28,10 32,-297 2,1209-3,-1631-1,0-2,0-2,54-12,-94 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8T17:54:09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37,'734'-9,"-345"3,-3 7,116-3,-388-5,33-1,397 8,-512-2,-22-2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D804-CED6-0949-BE6C-8D364F597F0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CB18-3CDA-9641-86CF-E84D6A984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AC299-3A8A-090F-1F1E-5AE22235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4FC30-BC48-19D5-8BFB-D08F51602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3FCB6-30C7-21DB-B8F7-E6571F247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80A98-4AE2-9E78-C7E1-F7F763D62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F2C5-88BF-4A4D-85E4-BB684D514F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E3EB-5AFA-55BB-9B0F-7F07D97F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B24E2-7EE8-1798-F0D5-58252A07C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505C0-B3AB-1E0A-1C03-126A7704A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8AE3-E31B-7628-CAE8-E672AD56F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2CB18-3CDA-9641-86CF-E84D6A984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0864" y="4875379"/>
            <a:ext cx="2057400" cy="118104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390262" y="1213188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0" y="3922476"/>
            <a:ext cx="8118003" cy="2804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DDFF87-9228-00B3-E3EB-6FBD1104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1" y="1963934"/>
            <a:ext cx="8118003" cy="13104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Click to edit Master title style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14752E-5A00-221F-756F-F421ABA6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3353024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CE891AA3-DA24-6B49-C7AF-2643EFEC5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17860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B19A1E93-621D-0D6E-A7F4-EC7C4EEAF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316736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5FD58B-BF58-5C86-5BFD-68B8043C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FFF3B1-9248-35A1-90A6-6659BD52359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2CEB52C7-1489-3193-DB18-BA40A3CD3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6736"/>
            <a:ext cx="2569464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5" y="1316736"/>
            <a:ext cx="5513833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D691C-66D0-B173-F760-9451CF36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434ACB-1B16-377E-E954-8395AACCA541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4C673AA-25A3-3DB5-C71A-58266DBD7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68979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B72AE-995F-8773-FB04-1EF0D7D2A05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44767" y="1316736"/>
            <a:ext cx="2606040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68979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7B8A0C3B-987B-FD73-A365-ADA566C6FA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44258" y="2203704"/>
            <a:ext cx="260508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7BB623-1AD4-49F4-A4F5-99414EC5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C6F7D8-C426-AC14-C8BE-5CB898C6DFE1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7F939C57-A852-87DF-809E-2D2641544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191" y="1316736"/>
            <a:ext cx="4041648" cy="758952"/>
          </a:xfrm>
        </p:spPr>
        <p:txBody>
          <a:bodyPr lIns="0" tIns="0" rIns="0" bIns="0"/>
          <a:lstStyle>
            <a:lvl1pPr>
              <a:defRPr sz="2000">
                <a:latin typeface="Franklin Gothic Medium" panose="020B0603020102020204" pitchFamily="34" charset="0"/>
              </a:defRPr>
            </a:lvl1pPr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8652" y="1316736"/>
            <a:ext cx="4041648" cy="758952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BDB479E-EDF4-9F13-216C-0C2CE074A2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08652" y="2203704"/>
            <a:ext cx="4041648" cy="210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6B145C-80D7-9007-5F0C-91AF9B6F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85E25A-B693-91D2-AD64-C195A249C60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49212413-9323-90E4-FE83-42E4867FC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313CCD-01F0-75B9-C6D0-D248F689C5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3700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48BAB7-08C9-C7B9-C708-86E9159F6B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700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9CC6D03-0771-BB8F-74AD-4DF6EE8386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684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D7371C0-A143-6DE2-2519-68C4311D4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0684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1410997-D14A-46CE-9541-4CCEBAB509B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22192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C68FEC-D028-5524-F1A8-C859B5C564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22192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C49F0D10-99E0-1BF3-F9A2-F18197FF976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6438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AD510F0-B088-A47B-D6F2-9077C6013E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6438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8B87B0D4-19D9-805F-2BA9-15AA0352A01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107946" y="2850465"/>
            <a:ext cx="1499616" cy="113815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182ECB-94DF-0114-B670-6968BAC1177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07946" y="1225296"/>
            <a:ext cx="1499616" cy="14996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E92C76-6EEE-5064-6BDF-B38EB8B7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80BFE0-DB14-71EF-9E6E-573CD7D75BDC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17A214-BBBE-5F8E-E6A6-962FEDADE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267" y="1991565"/>
            <a:ext cx="4678073" cy="116036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Franklin Gothic Medium" panose="020B06030201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2794CC5-2B5C-E9C0-14EA-8C915CA2C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2372" y="1684522"/>
            <a:ext cx="2392977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accent6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D. Westenberg</a:t>
            </a:r>
          </a:p>
          <a:p>
            <a:pPr lvl="0"/>
            <a:r>
              <a:rPr lang="en-US" dirty="0"/>
              <a:t>President</a:t>
            </a:r>
          </a:p>
          <a:p>
            <a:pPr lvl="0"/>
            <a:r>
              <a:rPr lang="en-US" dirty="0"/>
              <a:t>Faculty Senate</a:t>
            </a:r>
          </a:p>
          <a:p>
            <a:pPr lvl="0"/>
            <a:r>
              <a:rPr lang="en-US" dirty="0"/>
              <a:t>Email: djwesten@mst.edu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375EC56-830A-EEF8-09F0-0891258C5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267" y="3621642"/>
            <a:ext cx="2118082" cy="400110"/>
          </a:xfrm>
          <a:solidFill>
            <a:schemeClr val="accent6"/>
          </a:solidFill>
        </p:spPr>
        <p:txBody>
          <a:bodyPr wrap="square" tIns="91440" rIns="91440" bIns="91440" anchor="ctr" anchorCtr="0">
            <a:spAutoFit/>
          </a:bodyPr>
          <a:lstStyle>
            <a:lvl1pPr algn="ctr">
              <a:buNone/>
              <a:defRPr sz="1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pPr lvl="0"/>
            <a:r>
              <a:rPr lang="en-US" dirty="0"/>
              <a:t>facultysenate.mst.edu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3F07BA-C2B3-98A9-2B50-E82C3807470A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 flipH="1">
            <a:off x="-369310" y="3821697"/>
            <a:ext cx="1092577" cy="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724D68AD-E587-06A1-583D-7BF32B398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723267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0183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B9754-B90B-7DD1-C907-B2DAC4B9DE23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0086BAA5-C028-5CC7-75B3-0CC57E83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10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77880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672385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4310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36853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423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3404928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436853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69397" y="1948048"/>
            <a:ext cx="1306682" cy="590474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4125" b="1">
                <a:latin typeface="Franklin Gothic Medium" panose="020B0603020102020204" pitchFamily="34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2967" y="1682277"/>
            <a:ext cx="803881" cy="8215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6137472" y="2679987"/>
            <a:ext cx="240937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397" y="2864757"/>
            <a:ext cx="2377451" cy="79635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426CF3-3DD1-10BA-0CD1-8F55535C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564D79-68BF-E775-BE03-31747E15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5A5D2-7A7E-0C3C-E89D-24B4655F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27C574-5D6E-CE10-BCC5-3526952812D9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3C9055-948F-21AE-4DDE-D13489FC6673}"/>
              </a:ext>
            </a:extLst>
          </p:cNvPr>
          <p:cNvSpPr/>
          <p:nvPr userDrawn="1"/>
        </p:nvSpPr>
        <p:spPr>
          <a:xfrm>
            <a:off x="-3657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63A6A80C-34F4-AF5B-49DE-B20E9F4E9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24856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65433" y="175310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5" y="3058998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392396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25128" y="1732911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89" y="3058998"/>
            <a:ext cx="2230029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6581822" y="1538056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84824" y="1724352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636" y="3058997"/>
            <a:ext cx="2375055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1A5DB-60AA-5FDA-4E73-C065F75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7D2FD8-D843-239F-4604-CE353A6B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DE75-BA64-053D-0E0F-6444663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25BBA39-DE09-397A-E7ED-7248F3C45425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FD9D2F51-2D2D-0BFF-0EC1-0011076A72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2691" y="0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FAC052-E277-F75B-0105-D87A44F7376E}"/>
              </a:ext>
            </a:extLst>
          </p:cNvPr>
          <p:cNvSpPr/>
          <p:nvPr userDrawn="1"/>
        </p:nvSpPr>
        <p:spPr>
          <a:xfrm>
            <a:off x="-37706" y="469003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02083F16-9CEB-D088-86E0-8B79C1FF7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1901902" y="2191395"/>
            <a:ext cx="53332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945609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5554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4375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2951872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66347" y="1710648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20638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4885447" y="1538054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95383" y="1732479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54213" y="3058998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6891709" y="1533849"/>
            <a:ext cx="1306682" cy="130668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05205" y="1733763"/>
            <a:ext cx="886809" cy="9169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60475" y="3054793"/>
            <a:ext cx="1769150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8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D6CEFB-540A-C805-C592-91865369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ACD510-8B58-9B31-9F97-5E6D71C3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7FA97F-8DA1-04F6-0760-857134C2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E59373-861A-EB49-562E-DE07AA3AB76F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4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313A4-7308-177C-7152-9F15AF58B08A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D002790-8187-B843-A5B6-C9BEA8B70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1284348" y="2191395"/>
            <a:ext cx="684753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395785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7469" y="180262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192" y="3058998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3979497" y="1603158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1181" y="1784484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6421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7554865" y="16004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40211" y="1792070"/>
            <a:ext cx="825250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543021" y="3080595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AC48E3-6DAA-DB19-4134-8FB5E3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43885-8001-5769-A80D-061A8DBA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018027-C248-4BEE-6231-33CFAA31F871}"/>
              </a:ext>
            </a:extLst>
          </p:cNvPr>
          <p:cNvSpPr/>
          <p:nvPr userDrawn="1"/>
        </p:nvSpPr>
        <p:spPr>
          <a:xfrm>
            <a:off x="2197876" y="1614027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C1F1BF-FC69-E30E-F7E0-AD42234A2A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09560" y="1795353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F2DC7B-BCF7-FDF6-F500-CF5F49E18CD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82590" y="3091464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273687-2D83-E48C-9BD7-8187F7E67D30}"/>
              </a:ext>
            </a:extLst>
          </p:cNvPr>
          <p:cNvSpPr/>
          <p:nvPr userDrawn="1"/>
        </p:nvSpPr>
        <p:spPr>
          <a:xfrm>
            <a:off x="5781588" y="1594243"/>
            <a:ext cx="1195943" cy="1195943"/>
          </a:xfrm>
          <a:prstGeom prst="ellips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C1E2329-125B-B25A-D723-8C547A19B7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993272" y="1775569"/>
            <a:ext cx="772575" cy="81486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5E23F2-DAFF-3CD3-8780-45B73485C30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766302" y="3071680"/>
            <a:ext cx="1201128" cy="56595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1400" b="1"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3429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DE64AC-A5D2-DA69-8617-4A40D266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6154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FB9997-02CE-A53F-687E-0D523823BC70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93192" y="736882"/>
            <a:ext cx="8356154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5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C9716E-1B99-9BAF-C400-8CD2F6D4E19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DA230D54-37CA-BE9D-5A2A-6AAAF471F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0261" y="4296645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6520" y="4873752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263" y="1216152"/>
            <a:ext cx="8119872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0" i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ACDA79-C666-8065-B24A-DE97364170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262" y="3856806"/>
            <a:ext cx="8119872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sa Offc Serif Pro" panose="02010504030101020102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DFCCC2A-05EE-B0E7-42A2-17319DE6A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525" y="1965960"/>
            <a:ext cx="8119872" cy="1307592"/>
          </a:xfrm>
        </p:spPr>
        <p:txBody>
          <a:bodyPr lIns="0" tIns="0" rIns="0" bIns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  <a:lvl2pPr>
              <a:defRPr sz="4400">
                <a:latin typeface="Franklin Gothic Medium" panose="020B0603020102020204" pitchFamily="34" charset="0"/>
              </a:defRPr>
            </a:lvl2pPr>
            <a:lvl3pPr>
              <a:defRPr sz="4400">
                <a:latin typeface="Franklin Gothic Medium" panose="020B0603020102020204" pitchFamily="34" charset="0"/>
              </a:defRPr>
            </a:lvl3pPr>
            <a:lvl4pPr>
              <a:defRPr sz="4400">
                <a:latin typeface="Franklin Gothic Medium" panose="020B0603020102020204" pitchFamily="34" charset="0"/>
              </a:defRPr>
            </a:lvl4pPr>
            <a:lvl5pPr>
              <a:defRPr sz="4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A5C67E-0E57-4882-3892-D09EDD5B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261" y="3315336"/>
            <a:ext cx="8119872" cy="49377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6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FACC34-8909-CF99-DA96-664044D32D3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82B5BA89-E645-83CC-7A0D-BA014F16B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9841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2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DE406-D8D6-C0FC-6AB7-1FC5BECB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F32BA7-2FFC-E0BA-2B6B-6AA3690B5CD5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D0B67C68-EF0B-2316-F147-508637A83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745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DE34-16C2-B9DB-F823-DB04E6BF9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6EE3A4-3C13-B72F-2876-0C3F043B58F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FF8DD793-040A-CAA5-8F81-C3D078B0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7331"/>
            <a:ext cx="7886700" cy="335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5DE5C7-4600-0321-CDD7-B1936577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2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C70B63-231F-727C-85CB-F9FE74DBB3D2}"/>
              </a:ext>
            </a:extLst>
          </p:cNvPr>
          <p:cNvSpPr/>
          <p:nvPr userDrawn="1"/>
        </p:nvSpPr>
        <p:spPr>
          <a:xfrm>
            <a:off x="-37706" y="4687191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18FF6853-5658-1781-F67F-0CC4A31C3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28649" y="4307511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37956F-B19B-91A8-02A3-00B7F6E46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453" y="4712096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11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4AA36-02A9-BE2D-E788-D47FE7F7B61F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67EE4F3B-3D61-7A50-E0CB-9230C1915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" y="273844"/>
            <a:ext cx="8357616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4041648" cy="3090672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E2CA58-DE19-59A4-103F-638C5E1B63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9162" y="1221111"/>
            <a:ext cx="4041648" cy="3090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4F7CA-DB66-5CEB-D9A6-325642FF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2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AC13C5-48F2-B234-A77F-248F81E855FE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rgbClr val="15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DA443F3B-5B15-5E85-C16E-921665EB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51079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2689750"/>
            <a:ext cx="8197114" cy="2005343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15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247571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342502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A6EC-965C-F53D-96DD-EEE273F7E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329787"/>
            <a:ext cx="3161098" cy="8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86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A31C04-BD64-AE26-E8CD-0674E3BB1754}"/>
              </a:ext>
            </a:extLst>
          </p:cNvPr>
          <p:cNvSpPr/>
          <p:nvPr userDrawn="1"/>
        </p:nvSpPr>
        <p:spPr>
          <a:xfrm>
            <a:off x="0" y="4684326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122158" cy="718048"/>
          </a:xfrm>
        </p:spPr>
        <p:txBody>
          <a:bodyPr lIns="0" tIns="0" rIns="0" bIns="0" anchor="t" anchorCtr="0"/>
          <a:lstStyle>
            <a:lvl1pPr>
              <a:defRPr b="0" i="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221111"/>
            <a:ext cx="8122158" cy="3092623"/>
          </a:xfrm>
        </p:spPr>
        <p:txBody>
          <a:bodyPr lIns="0" tIns="0" rIns="0" bIns="0"/>
          <a:lstStyle>
            <a:lvl2pPr marL="342900" indent="-334963">
              <a:tabLst/>
              <a:defRPr/>
            </a:lvl2pPr>
            <a:lvl3pPr marL="574675" indent="-255588">
              <a:spcAft>
                <a:spcPts val="375"/>
              </a:spcAft>
              <a:tabLst/>
              <a:defRPr/>
            </a:lvl3pPr>
            <a:lvl4pPr marL="749300" indent="-177800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2C6CAF-02F1-0F8E-8E14-E6D7365E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984CC3-09DD-6B4F-2D56-F3BA5F4D4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192" y="4415334"/>
            <a:ext cx="737481" cy="7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3407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981735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CBE62C4F-C2CC-D8B0-EC18-F13804D97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11535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422159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AADE4-B1FC-88B8-8DFC-0E179088BC48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5" name="Picture 14" descr="A black and grey logo&#10;&#10;Description automatically generated">
            <a:extLst>
              <a:ext uri="{FF2B5EF4-FFF2-40B4-BE49-F238E27FC236}">
                <a16:creationId xmlns:a16="http://schemas.microsoft.com/office/drawing/2014/main" id="{06999DB5-8F1F-515B-4E5F-D2EE35985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F8F79FB-D443-8BDB-010E-9FDE90EFAF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44813" y="0"/>
            <a:ext cx="3099188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429162" cy="17907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5" y="3208371"/>
            <a:ext cx="5429163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88" y="4751196"/>
            <a:ext cx="2057400" cy="118872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63666A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3D18-678E-A693-7563-851F943B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032" y="182960"/>
            <a:ext cx="270540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0">
                <a:solidFill>
                  <a:schemeClr val="tx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81B344C-8281-842C-3E19-AF755F2D0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530" y="3765388"/>
            <a:ext cx="5431536" cy="2834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rgbClr val="63666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6D017F-F9FA-F57B-091E-4F39A082E823}"/>
              </a:ext>
            </a:extLst>
          </p:cNvPr>
          <p:cNvGrpSpPr/>
          <p:nvPr userDrawn="1"/>
        </p:nvGrpSpPr>
        <p:grpSpPr>
          <a:xfrm rot="16200000">
            <a:off x="494529" y="762118"/>
            <a:ext cx="335280" cy="567690"/>
            <a:chOff x="697976" y="480133"/>
            <a:chExt cx="335280" cy="5676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4036135-5B46-52E9-C817-DAEFBF882865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0AE97F9-C936-5ED5-B3E3-FE70538619A2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69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F13C1A-EFDC-5DE4-766A-1EB8F4D127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2476818"/>
            <a:ext cx="8120063" cy="760095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D06DC-3462-32FB-E8EB-3C31A8A4EEAC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FD24378-DC58-14CE-34D5-45A7BC6A810F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4143A1-546B-FE93-8446-F0D1950D8E3B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F024C92-E8A0-FE7E-E732-96F3ACE4D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97975" y="4301340"/>
            <a:ext cx="902969" cy="848169"/>
          </a:xfrm>
          <a:prstGeom prst="rect">
            <a:avLst/>
          </a:prstGeom>
          <a:solidFill>
            <a:srgbClr val="BFD730"/>
          </a:solidFill>
        </p:spPr>
      </p:pic>
    </p:spTree>
    <p:extLst>
      <p:ext uri="{BB962C8B-B14F-4D97-AF65-F5344CB8AC3E}">
        <p14:creationId xmlns:p14="http://schemas.microsoft.com/office/powerpoint/2010/main" val="298924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DA4D43-163F-4FF4-878B-D8C9A5DA66C6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ED80CFA1-5561-889A-5481-5BDCECBC6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637023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0447" y="4764717"/>
            <a:ext cx="2057400" cy="273844"/>
          </a:xfrm>
        </p:spPr>
        <p:txBody>
          <a:bodyPr lIns="0" tIns="0" rIns="0" bIns="0"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50DDBE7-D45B-48A2-10C2-DC3752F9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76" y="3310128"/>
            <a:ext cx="8119872" cy="49530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2158A52-B916-1116-78D9-D51B7C7EEF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944" y="2478024"/>
            <a:ext cx="8119872" cy="758952"/>
          </a:xfrm>
        </p:spPr>
        <p:txBody>
          <a:bodyPr lIns="0" tIns="0" rIns="0" bIns="0" anchor="b" anchorCtr="0">
            <a:noAutofit/>
          </a:bodyPr>
          <a:lstStyle>
            <a:lvl1pPr>
              <a:defRPr sz="44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7608C-9E2A-1202-5B01-4606E9885150}"/>
              </a:ext>
            </a:extLst>
          </p:cNvPr>
          <p:cNvGrpSpPr/>
          <p:nvPr userDrawn="1"/>
        </p:nvGrpSpPr>
        <p:grpSpPr>
          <a:xfrm rot="16200000">
            <a:off x="814181" y="1938655"/>
            <a:ext cx="335280" cy="567690"/>
            <a:chOff x="697976" y="480133"/>
            <a:chExt cx="335280" cy="56769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7278F8C-7D31-F667-CD68-8ECE7CA5DCA1}"/>
                </a:ext>
              </a:extLst>
            </p:cNvPr>
            <p:cNvSpPr/>
            <p:nvPr/>
          </p:nvSpPr>
          <p:spPr>
            <a:xfrm>
              <a:off x="784653" y="566811"/>
              <a:ext cx="161925" cy="161925"/>
            </a:xfrm>
            <a:custGeom>
              <a:avLst/>
              <a:gdLst>
                <a:gd name="connsiteX0" fmla="*/ 0 w 161925"/>
                <a:gd name="connsiteY0" fmla="*/ 0 h 161925"/>
                <a:gd name="connsiteX1" fmla="*/ 161925 w 161925"/>
                <a:gd name="connsiteY1" fmla="*/ 0 h 161925"/>
                <a:gd name="connsiteX2" fmla="*/ 161925 w 161925"/>
                <a:gd name="connsiteY2" fmla="*/ 161925 h 161925"/>
                <a:gd name="connsiteX3" fmla="*/ 0 w 16192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61925">
                  <a:moveTo>
                    <a:pt x="0" y="0"/>
                  </a:moveTo>
                  <a:lnTo>
                    <a:pt x="161925" y="0"/>
                  </a:lnTo>
                  <a:lnTo>
                    <a:pt x="161925" y="161925"/>
                  </a:lnTo>
                  <a:lnTo>
                    <a:pt x="0" y="161925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6069D5E-D1AF-5427-7AB8-226457D14AE7}"/>
                </a:ext>
              </a:extLst>
            </p:cNvPr>
            <p:cNvSpPr/>
            <p:nvPr/>
          </p:nvSpPr>
          <p:spPr>
            <a:xfrm>
              <a:off x="697976" y="480133"/>
              <a:ext cx="335280" cy="567690"/>
            </a:xfrm>
            <a:custGeom>
              <a:avLst/>
              <a:gdLst>
                <a:gd name="connsiteX0" fmla="*/ 335280 w 335280"/>
                <a:gd name="connsiteY0" fmla="*/ 338138 h 567690"/>
                <a:gd name="connsiteX1" fmla="*/ 335280 w 335280"/>
                <a:gd name="connsiteY1" fmla="*/ 0 h 567690"/>
                <a:gd name="connsiteX2" fmla="*/ 0 w 335280"/>
                <a:gd name="connsiteY2" fmla="*/ 0 h 567690"/>
                <a:gd name="connsiteX3" fmla="*/ 0 w 335280"/>
                <a:gd name="connsiteY3" fmla="*/ 338138 h 567690"/>
                <a:gd name="connsiteX4" fmla="*/ 167640 w 335280"/>
                <a:gd name="connsiteY4" fmla="*/ 567690 h 56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567690">
                  <a:moveTo>
                    <a:pt x="335280" y="338138"/>
                  </a:moveTo>
                  <a:lnTo>
                    <a:pt x="335280" y="0"/>
                  </a:lnTo>
                  <a:lnTo>
                    <a:pt x="0" y="0"/>
                  </a:lnTo>
                  <a:lnTo>
                    <a:pt x="0" y="338138"/>
                  </a:lnTo>
                  <a:lnTo>
                    <a:pt x="167640" y="567690"/>
                  </a:lnTo>
                  <a:close/>
                </a:path>
              </a:pathLst>
            </a:custGeom>
            <a:noFill/>
            <a:ln w="1560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 descr="A black and grey logo&#10;&#10;Description automatically generated">
            <a:extLst>
              <a:ext uri="{FF2B5EF4-FFF2-40B4-BE49-F238E27FC236}">
                <a16:creationId xmlns:a16="http://schemas.microsoft.com/office/drawing/2014/main" id="{B079167C-261C-98EC-BEEB-546676B450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380" y="25576"/>
            <a:ext cx="787128" cy="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F51DE2CE-DE97-A401-6641-6B45B91DB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4320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8357616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0138" y="4782557"/>
            <a:ext cx="536644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40664"/>
            <a:ext cx="8357616" cy="3108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BE7680D-FCAA-6BAF-3A5C-C3AE202A2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93192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 b="1" i="0"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14083"/>
            <a:ext cx="4178808" cy="2999651"/>
          </a:xfr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342900" indent="-334963">
              <a:lnSpc>
                <a:spcPct val="100000"/>
              </a:lnSpc>
              <a:tabLst/>
              <a:defRPr/>
            </a:lvl2pPr>
            <a:lvl3pPr marL="574675" indent="-255588">
              <a:lnSpc>
                <a:spcPct val="100000"/>
              </a:lnSpc>
              <a:spcAft>
                <a:spcPts val="375"/>
              </a:spcAft>
              <a:tabLst/>
              <a:defRPr/>
            </a:lvl3pPr>
            <a:lvl4pPr marL="749300" indent="-177800">
              <a:lnSpc>
                <a:spcPct val="100000"/>
              </a:lnSpc>
              <a:tabLst/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D7EB81-28F3-2786-8DB1-5946AC46B7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93192" y="736882"/>
            <a:ext cx="8357616" cy="306692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300"/>
              </a:spcBef>
              <a:spcAft>
                <a:spcPts val="300"/>
              </a:spcAft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836264-0AFC-9163-64D1-501C23698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075" y="1316736"/>
            <a:ext cx="1576388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FD248FC-2313-775C-11CB-8C3A9FBA88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2964" y="1316736"/>
            <a:ext cx="2467843" cy="15763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5AEFD1-E4B7-7E1C-4714-DD3BD9D8B7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419" y="2934145"/>
            <a:ext cx="1576388" cy="13795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AD862C7-EC5F-7F91-3681-18A704F6C8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4075" y="2934145"/>
            <a:ext cx="2467843" cy="137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0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83D4C-A0AD-3EEF-8BE0-C6B2C7F8F0B9}"/>
              </a:ext>
            </a:extLst>
          </p:cNvPr>
          <p:cNvSpPr/>
          <p:nvPr userDrawn="1"/>
        </p:nvSpPr>
        <p:spPr>
          <a:xfrm>
            <a:off x="-37706" y="4684326"/>
            <a:ext cx="9181706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11554CB1-3E8F-B814-6231-35C2745A0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-6966" t="-7961" r="-7751" b="-2466"/>
          <a:stretch/>
        </p:blipFill>
        <p:spPr>
          <a:xfrm>
            <a:off x="372530" y="4304646"/>
            <a:ext cx="902969" cy="848169"/>
          </a:xfrm>
          <a:prstGeom prst="rect">
            <a:avLst/>
          </a:prstGeom>
          <a:solidFill>
            <a:srgbClr val="BFD730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/>
          <a:lstStyle>
            <a:lvl1pPr>
              <a:defRPr>
                <a:solidFill>
                  <a:srgbClr val="B2B4B2"/>
                </a:solidFill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7AF81B-336B-8FFA-3197-AEB55679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2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62428C-45A8-AB42-D19D-D7A97FF0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282304"/>
            <a:ext cx="8117396" cy="213955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6E66BB-D052-637C-817D-EB3A880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3456500"/>
            <a:ext cx="8117395" cy="8093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2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6736"/>
            <a:ext cx="7886700" cy="329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577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fld id="{1CF77CCB-A837-3E49-BD58-C1431ED7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0" r:id="rId2"/>
    <p:sldLayoutId id="2147483841" r:id="rId3"/>
    <p:sldLayoutId id="2147483843" r:id="rId4"/>
    <p:sldLayoutId id="2147483844" r:id="rId5"/>
    <p:sldLayoutId id="2147483846" r:id="rId6"/>
    <p:sldLayoutId id="2147483848" r:id="rId7"/>
    <p:sldLayoutId id="2147483864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6" r:id="rId24"/>
    <p:sldLayoutId id="2147483870" r:id="rId25"/>
    <p:sldLayoutId id="2147483871" r:id="rId2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System Font Regular"/>
        <a:buChar char="​"/>
        <a:defRPr sz="24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>
          <a:schemeClr val="accent6"/>
        </a:buClr>
        <a:buSzPct val="80000"/>
        <a:buFont typeface="Lucida Grande" panose="020B0600040502020204" pitchFamily="34" charset="0"/>
        <a:buChar char="▶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2pPr>
      <a:lvl3pPr marL="457200" indent="-18288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3pPr>
      <a:lvl4pPr marL="7429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chemeClr val="accent4"/>
        </a:buClr>
        <a:buSzPct val="100000"/>
        <a:buFont typeface="Lucida Grande" panose="020B0600040502020204" pitchFamily="34" charset="0"/>
        <a:buChar char="▪"/>
        <a:tabLst/>
        <a:defRPr sz="1800" b="0" i="0" kern="1200">
          <a:solidFill>
            <a:schemeClr val="tx1"/>
          </a:solidFill>
          <a:latin typeface="Tisa Offc Serif Pro" panose="02010504030101020102" pitchFamily="2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System Font Regular"/>
        <a:buChar char="​"/>
        <a:defRPr sz="2800" b="0" i="1" kern="1200">
          <a:solidFill>
            <a:schemeClr val="accent5"/>
          </a:solidFill>
          <a:latin typeface="Tisa Offc Serif Pro" panose="02010504030101020102" pitchFamily="2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None/>
        <a:defRPr sz="20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6pPr>
      <a:lvl7pPr marL="0" indent="-274320" algn="l" defTabSz="685800" rtl="0" eaLnBrk="1" latinLnBrk="0" hangingPunct="1">
        <a:lnSpc>
          <a:spcPct val="100000"/>
        </a:lnSpc>
        <a:spcBef>
          <a:spcPts val="375"/>
        </a:spcBef>
        <a:buClr>
          <a:srgbClr val="FED925"/>
        </a:buClr>
        <a:buSzPct val="90000"/>
        <a:buFont typeface=".Hiragino Kaku Gothic Interface W3"/>
        <a:buChar char="▷"/>
        <a:defRPr sz="18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7pPr>
      <a:lvl8pPr marL="45720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4"/>
        </a:buClr>
        <a:buSzPct val="110000"/>
        <a:buFont typeface="Courier New" panose="02070309020205020404" pitchFamily="49" charset="0"/>
        <a:buChar char="o"/>
        <a:defRPr sz="1600" b="0" i="0" kern="1200" spc="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8pPr>
      <a:lvl9pPr marL="822960" indent="-182880" algn="l" defTabSz="685800" rtl="0" eaLnBrk="1" latinLnBrk="0" hangingPunct="1">
        <a:lnSpc>
          <a:spcPct val="100000"/>
        </a:lnSpc>
        <a:spcBef>
          <a:spcPts val="375"/>
        </a:spcBef>
        <a:buClr>
          <a:schemeClr val="accent5"/>
        </a:buClr>
        <a:buFont typeface="Orgon Slab Medium" panose="02000603000000020004" pitchFamily="50" charset="0"/>
        <a:buChar char="→"/>
        <a:defRPr sz="1400" b="0" i="0" kern="1200">
          <a:solidFill>
            <a:schemeClr val="tx2"/>
          </a:solidFill>
          <a:latin typeface="Tisa Offc Serif Pro" panose="02010504030101020102" pitchFamily="2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mailto:leabi@mst.edu" TargetMode="External"/><Relationship Id="rId13" Type="http://schemas.openxmlformats.org/officeDocument/2006/relationships/hyperlink" Target="mailto:dbayless@mst.edu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hyperlink" Target="mailto:sarangap@mst.edu" TargetMode="External"/><Relationship Id="rId17" Type="http://schemas.openxmlformats.org/officeDocument/2006/relationships/image" Target="../media/image35.png"/><Relationship Id="rId2" Type="http://schemas.openxmlformats.org/officeDocument/2006/relationships/image" Target="../media/image28.jpeg"/><Relationship Id="rId16" Type="http://schemas.openxmlformats.org/officeDocument/2006/relationships/hyperlink" Target="mailto:lwgcf2@mst.edu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11" Type="http://schemas.openxmlformats.org/officeDocument/2006/relationships/hyperlink" Target="mailto:hurson@mst.edu" TargetMode="External"/><Relationship Id="rId5" Type="http://schemas.openxmlformats.org/officeDocument/2006/relationships/image" Target="../media/image31.jpeg"/><Relationship Id="rId15" Type="http://schemas.openxmlformats.org/officeDocument/2006/relationships/hyperlink" Target="mailto:khoman@mst.edu" TargetMode="External"/><Relationship Id="rId10" Type="http://schemas.openxmlformats.org/officeDocument/2006/relationships/hyperlink" Target="mailto:mmormile@mst.edu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hyperlink" Target="mailto:alysha.oneil@mst.edu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2.safelinks.protection.outlook.com/?url=https%3A%2F%2Fdrive.google.com%2Ffile%2Fd%2F1Jnvi79t30eAGS1IkVkDW4YgxkfZJLHUA%2Fview%3Fusp%3Ddrive_link&amp;data=05%7C02%7Cleabi%40mst.edu%7C055289a71e8544993a8808dd8e756c6c%7Ce3fefdbef7e9401ba51a355e01b05a89%7C0%7C0%7C638823357155311492%7CUnknown%7CTWFpbGZsb3d8eyJFbXB0eU1hcGkiOnRydWUsIlYiOiIwLjAuMDAwMCIsIlAiOiJXaW4zMiIsIkFOIjoiTWFpbCIsIldUIjoyfQ%3D%3D%7C0%7C%7C%7C&amp;sdata=pxhKE98YZVx77aw9EkRyBcdcl7ew4pr64wMjKTtxEM4%3D&amp;reserved=0" TargetMode="Externa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r.edu/sites/default/files/JAG%20June%2012%20Informational%20Webinar%20Slide%20Presentation.pdf" TargetMode="External"/><Relationship Id="rId2" Type="http://schemas.openxmlformats.org/officeDocument/2006/relationships/hyperlink" Target="https://chancellor.mst.edu/media/administrative/chancellor/documents/policy/070119ResearchIndirectRecovery.pdf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kbendle@bncollege.com" TargetMode="External"/><Relationship Id="rId2" Type="http://schemas.openxmlformats.org/officeDocument/2006/relationships/hyperlink" Target="mailto:sm8580@bncollege.com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emedalis@bncollege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customXml" Target="../ink/ink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9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8.png"/><Relationship Id="rId16" Type="http://schemas.openxmlformats.org/officeDocument/2006/relationships/image" Target="../media/image210.png"/><Relationship Id="rId20" Type="http://schemas.openxmlformats.org/officeDocument/2006/relationships/image" Target="../media/image23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customXml" Target="../ink/ink5.xml"/><Relationship Id="rId24" Type="http://schemas.openxmlformats.org/officeDocument/2006/relationships/image" Target="../media/image25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0.png"/><Relationship Id="rId10" Type="http://schemas.openxmlformats.org/officeDocument/2006/relationships/image" Target="../media/image180.png"/><Relationship Id="rId19" Type="http://schemas.openxmlformats.org/officeDocument/2006/relationships/customXml" Target="../ink/ink9.xml"/><Relationship Id="rId31" Type="http://schemas.openxmlformats.org/officeDocument/2006/relationships/hyperlink" Target="https://www.umsystem.edu/ums/rules/collected_rules/faculty/ch300/300.030_faculty_bylaws_missouri_university_of_science_technology" TargetMode="External"/><Relationship Id="rId4" Type="http://schemas.openxmlformats.org/officeDocument/2006/relationships/image" Target="../media/image150.png"/><Relationship Id="rId9" Type="http://schemas.openxmlformats.org/officeDocument/2006/relationships/customXml" Target="../ink/ink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msl.edu/news/2024/12/11/mcdonnell-foundation-grant-supports-umsl-school-of-engineering/?utm_campaign=639354_12-12-24%20Clips&amp;utm_medium=email&amp;utm_source=The%20Curators%20of%20the%20University%20of%20Missouri&amp;dm_i=7IQU,DPBU,6E4N6H,22HJX,1" TargetMode="External"/><Relationship Id="rId2" Type="http://schemas.openxmlformats.org/officeDocument/2006/relationships/hyperlink" Target="https://mailmissouri.sharepoint.com/:x:/r/sites/BudgetaryAffairsCommittee-Ogrp/Shared%20Documents/General/Budgetary%20Affairs%20Committee/Reports%20from%20Finance/Stellic%20information.xlsx?d=wa5d4c3b61d574087b2db8ba3e4924a27&amp;csf=1&amp;web=1&amp;e=1eAW4v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mailto:sarangap@mst.edu" TargetMode="External"/><Relationship Id="rId1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2.jpeg"/><Relationship Id="rId12" Type="http://schemas.openxmlformats.org/officeDocument/2006/relationships/hyperlink" Target="mailto:mmeagher@mst.edu" TargetMode="External"/><Relationship Id="rId17" Type="http://schemas.openxmlformats.org/officeDocument/2006/relationships/hyperlink" Target="mailto:khoman@mst.edu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mailto:alysha.oneil@mst.edu" TargetMode="Externa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11" Type="http://schemas.openxmlformats.org/officeDocument/2006/relationships/hyperlink" Target="mailto:mmormile@mst.edu" TargetMode="External"/><Relationship Id="rId5" Type="http://schemas.openxmlformats.org/officeDocument/2006/relationships/image" Target="../media/image29.jpeg"/><Relationship Id="rId15" Type="http://schemas.openxmlformats.org/officeDocument/2006/relationships/hyperlink" Target="mailto:lwgcf2@mst.edu" TargetMode="External"/><Relationship Id="rId10" Type="http://schemas.openxmlformats.org/officeDocument/2006/relationships/image" Target="../media/image34.jpeg"/><Relationship Id="rId19" Type="http://schemas.openxmlformats.org/officeDocument/2006/relationships/hyperlink" Target="mailto:moatsm@mst.edu" TargetMode="External"/><Relationship Id="rId4" Type="http://schemas.openxmlformats.org/officeDocument/2006/relationships/image" Target="../media/image28.jpeg"/><Relationship Id="rId9" Type="http://schemas.openxmlformats.org/officeDocument/2006/relationships/hyperlink" Target="mailto:leabi@mst.edu" TargetMode="External"/><Relationship Id="rId14" Type="http://schemas.openxmlformats.org/officeDocument/2006/relationships/hyperlink" Target="mailto:dbayless@mst.ed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mailmissouri.sharepoint.com/:b:/s/itcc-ogrp/EcNVMfQBdq1Onhs3-6BtGx8BlBgZp2kRPAEwZGz_LxqHeQ?e=kpHAZH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24D461-9847-B4A6-9002-73F9FD3C7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60" y="3681080"/>
            <a:ext cx="8118003" cy="280480"/>
          </a:xfrm>
        </p:spPr>
        <p:txBody>
          <a:bodyPr/>
          <a:lstStyle/>
          <a:p>
            <a:r>
              <a:rPr lang="en-US" dirty="0"/>
              <a:t>26 June 2025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BB6EB-F6A7-CA44-055F-96D3B4B1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Senate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2F978-5A07-367B-42B6-5AC92D35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8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5F58-5DF0-F9B6-2F10-0643D4D5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2ECB-1134-6F30-37C5-54BA2271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7ABF-DA15-1C40-102A-093297BD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TalkCampus</a:t>
            </a:r>
            <a:r>
              <a:rPr lang="en-US" dirty="0"/>
              <a:t> – Student Support App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Instructor badging system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Advising structure updates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5B8AF-A923-A440-D81B-22D688A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2FEA83-EF1F-08F9-6A12-6DCD672F675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Leadership Meetings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9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3C3B-D1F9-5F17-8C7E-010FA61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CA4D-B006-28BD-56BD-F2778DED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Requiring in person for quorum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RP&amp;A 2 weeks in advance – motions within one week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Voting done online.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Electing committee chairs before end of April per CRR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Committee meeting schedules, minutes, annual reports.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Location – work in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A853C-51DF-8B41-7241-AC99F983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B17CF5-6962-90C6-3EF3-6D3F3E0F8CA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Proposed changes to FS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E687-0086-0AF3-2714-153D21B6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9B57-3CE9-7961-9F60-ADA293C5F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en-US" sz="2400" dirty="0"/>
              <a:t> Provost - John Harris</a:t>
            </a:r>
          </a:p>
          <a:p>
            <a:r>
              <a:rPr lang="en-US" sz="2400" dirty="0"/>
              <a:t>Retention is up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C589-D4BA-7D13-8E54-B9D4E6C8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B7A9B-0BE0-8688-82E7-D9456B5E62F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Good News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4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0EF0A-AAF6-9633-7E3E-3B560152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D2168-B2A0-991A-8E1A-D99414DA553C}"/>
              </a:ext>
            </a:extLst>
          </p:cNvPr>
          <p:cNvSpPr txBox="1">
            <a:spLocks/>
          </p:cNvSpPr>
          <p:nvPr/>
        </p:nvSpPr>
        <p:spPr>
          <a:xfrm>
            <a:off x="393192" y="978512"/>
            <a:ext cx="8122158" cy="3406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Lucida Grande" panose="020B06000405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 panose="020B0600040502020204" pitchFamily="34" charset="0"/>
              <a:buNone/>
              <a:tabLst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None/>
              <a:defRPr sz="135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None/>
              <a:defRPr sz="1350" b="0" i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atin typeface="+mj-lt"/>
              </a:rPr>
              <a:t>Be Involved</a:t>
            </a:r>
            <a:br>
              <a:rPr lang="en-US" sz="4800" b="1">
                <a:latin typeface="+mj-lt"/>
              </a:rPr>
            </a:br>
            <a:r>
              <a:rPr lang="en-US" sz="4800" b="1">
                <a:latin typeface="+mj-lt"/>
              </a:rPr>
              <a:t>Be Engaged</a:t>
            </a:r>
            <a:br>
              <a:rPr lang="en-US" sz="4800" b="1">
                <a:latin typeface="+mj-lt"/>
              </a:rPr>
            </a:br>
            <a:r>
              <a:rPr lang="en-US" sz="4800" b="1">
                <a:latin typeface="+mj-lt"/>
              </a:rPr>
              <a:t>Do Something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8215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D720EC-BD4A-EE1D-92F3-B568BA0C83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86C8-C305-BA06-0F18-5F573CCE7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Staff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Walkup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75CED-7492-0476-FDE8-E0FB1D71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32DB-2BDE-B345-4DC3-F0A641334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76C8-2A9B-4647-5758-38D8A1FA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694C-8F65-66BF-B8EF-1EA1D7BC3C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9300E-55AE-A366-4812-70B235BB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Council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4D48F2-59F4-28B5-9D2E-1A0B7C78E6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EBB0F1-FFFF-7454-DB08-CAB5C2A54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EF517-FE59-FF48-F539-024355F97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Student Council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M. De La Hunt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E2BC8-0E37-3C0B-0EAF-30FB5B0E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D8D5-52C6-3FA4-628F-04B326DA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E54A-4D0D-F9BC-9143-82B6C241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4FC7-BB23-69FC-ED3E-D11A9777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C95B03-8AEA-7833-6B58-64B59194C0A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19C3C-5787-8E5E-A902-4927799E0E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5BB82-08CF-291E-205B-F06672343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V. Campus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Council of Graduate    </a:t>
            </a:r>
            <a:br>
              <a:rPr lang="en-US" sz="3600" dirty="0"/>
            </a:br>
            <a:r>
              <a:rPr lang="en-US" sz="3600" dirty="0"/>
              <a:t>          Students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9DB0C3-6D49-89BA-F8B4-418818F45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7A04E-163D-8F1D-2561-99964174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2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4AA2-3AF7-9996-471F-FB2D7AA7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of Graduate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38AF-4EA5-9F67-FFA6-E94FED371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D81D-DACF-FA60-6046-C08C34C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7ED0EC-C3FD-5923-84C5-B7E73858EC9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68E12-00EA-7FA5-D54E-3E1383352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790" y="1918953"/>
            <a:ext cx="8197114" cy="2393968"/>
          </a:xfrm>
        </p:spPr>
        <p:txBody>
          <a:bodyPr>
            <a:normAutofit fontScale="85000" lnSpcReduction="20000"/>
          </a:bodyPr>
          <a:lstStyle/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may debate motions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Only Senators can vote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If you are not a Senator, or a proxy, you cannot vote or debate </a:t>
            </a: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Do not speak over someone, or out of order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Raise your hand (For those online please use “Raise Hand” on the  Zoom app)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  <a:cs typeface="+mn-cs"/>
              </a:rPr>
              <a:t>The President will call on you and then you will have the floor</a:t>
            </a:r>
          </a:p>
          <a:p>
            <a:pPr marL="385763" lvl="1" indent="-128588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Please wait for the microphone</a:t>
            </a:r>
            <a:endParaRPr lang="en-US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28588" lvl="0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+mn-lt"/>
                <a:cs typeface="+mn-cs"/>
              </a:rPr>
              <a:t>Unless you have been recognized (told you have the floor), you may not speak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40CD-ED8B-5F86-14E5-BAE85EF37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669" y="1425063"/>
            <a:ext cx="8184662" cy="308378"/>
          </a:xfrm>
        </p:spPr>
        <p:txBody>
          <a:bodyPr/>
          <a:lstStyle/>
          <a:p>
            <a:r>
              <a:rPr lang="en-US" sz="2400" dirty="0"/>
              <a:t>Meeting procedure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965C-8969-6AFA-0E38-253467FE6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01BCCB-6F84-ADD3-FF7D-2FE3637792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5D704-461F-0A59-AEC5-660F562C1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VI. Special Topics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Digital Accessibility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S. Murray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4E4F4-2128-A97B-57AB-38A779CB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83531"/>
            <a:ext cx="8357616" cy="399137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75" dirty="0">
                <a:solidFill>
                  <a:srgbClr val="006600"/>
                </a:solidFill>
              </a:rPr>
              <a:t>Title II Update</a:t>
            </a:r>
          </a:p>
        </p:txBody>
      </p:sp>
      <p:pic>
        <p:nvPicPr>
          <p:cNvPr id="9" name="Picture Placeholder 9" descr="Joe Miner teaching a class">
            <a:extLst>
              <a:ext uri="{FF2B5EF4-FFF2-40B4-BE49-F238E27FC236}">
                <a16:creationId xmlns:a16="http://schemas.microsoft.com/office/drawing/2014/main" id="{F184504C-EAFB-5042-AD1A-01A3C6A56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51" b="24471"/>
          <a:stretch>
            <a:fillRect/>
          </a:stretch>
        </p:blipFill>
        <p:spPr>
          <a:xfrm>
            <a:off x="535787" y="1043395"/>
            <a:ext cx="2382129" cy="297987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9083-1FFE-8CB1-DB70-00B0B0A24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6976" y="822340"/>
            <a:ext cx="5513833" cy="3972527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029" lvl="1" indent="-230029"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All digital content must be accessible by April 2026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CAFE one-hour training available</a:t>
            </a:r>
          </a:p>
          <a:p>
            <a:pPr marL="572929" lvl="2" indent="-230029"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See </a:t>
            </a:r>
            <a:r>
              <a:rPr lang="en-US" sz="1600" dirty="0" err="1">
                <a:solidFill>
                  <a:srgbClr val="006600"/>
                </a:solidFill>
                <a:latin typeface="Franklin Gothic Medium"/>
              </a:rPr>
              <a:t>eConnection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 or </a:t>
            </a:r>
            <a:r>
              <a:rPr lang="en-US" sz="1600" dirty="0" err="1">
                <a:solidFill>
                  <a:srgbClr val="006600"/>
                </a:solidFill>
                <a:latin typeface="Franklin Gothic Medium"/>
              </a:rPr>
              <a:t>Percipio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 for dates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Color contrast checking software </a:t>
            </a:r>
          </a:p>
          <a:p>
            <a:pPr marL="572929" lvl="2" indent="-230029"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1600" dirty="0" err="1">
                <a:solidFill>
                  <a:srgbClr val="006600"/>
                </a:solidFill>
                <a:latin typeface="Franklin Gothic Medium"/>
              </a:rPr>
              <a:t>AppsAnywhere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 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Write formulas using </a:t>
            </a:r>
            <a:r>
              <a:rPr lang="en-US" sz="1600" i="1" dirty="0" err="1">
                <a:solidFill>
                  <a:srgbClr val="006600"/>
                </a:solidFill>
                <a:latin typeface="Franklin Gothic Medium"/>
              </a:rPr>
              <a:t>MathPix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 $40/user/year - coming soon 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i="1" dirty="0">
                <a:solidFill>
                  <a:srgbClr val="006600"/>
                </a:solidFill>
                <a:latin typeface="Franklin Gothic Medium"/>
              </a:rPr>
              <a:t>Ally 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to review Canvas site – coming soon 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Sites.mst.edu/</a:t>
            </a:r>
            <a:r>
              <a:rPr lang="en-US" sz="1600" dirty="0" err="1">
                <a:solidFill>
                  <a:srgbClr val="006600"/>
                </a:solidFill>
                <a:latin typeface="Franklin Gothic Medium"/>
              </a:rPr>
              <a:t>digitalaccess</a:t>
            </a:r>
            <a:endParaRPr lang="en-US" sz="1600" dirty="0">
              <a:solidFill>
                <a:srgbClr val="006600"/>
              </a:solidFill>
              <a:latin typeface="Franklin Gothic Medium"/>
            </a:endParaRPr>
          </a:p>
          <a:p>
            <a:pPr marL="572929" lvl="2" indent="-230029"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1600" i="1" u="sng" dirty="0">
                <a:solidFill>
                  <a:srgbClr val="006600"/>
                </a:solidFill>
                <a:latin typeface="Franklin Gothic Medium"/>
              </a:rPr>
              <a:t>S&amp;T’s Eight Essential Steps for Digital Accessibility</a:t>
            </a:r>
          </a:p>
          <a:p>
            <a:pPr marL="230029" lvl="1" indent="-230029">
              <a:spcBef>
                <a:spcPts val="0"/>
              </a:spcBef>
            </a:pPr>
            <a:r>
              <a:rPr lang="en-US" sz="1600" i="1" dirty="0">
                <a:solidFill>
                  <a:srgbClr val="006600"/>
                </a:solidFill>
                <a:latin typeface="Franklin Gothic Medium"/>
              </a:rPr>
              <a:t>Missouri Online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 renamed </a:t>
            </a:r>
            <a:r>
              <a:rPr lang="en-US" sz="1600" i="1" dirty="0">
                <a:solidFill>
                  <a:srgbClr val="006600"/>
                </a:solidFill>
                <a:latin typeface="Franklin Gothic Medium"/>
              </a:rPr>
              <a:t>Academic Technologies</a:t>
            </a:r>
            <a:r>
              <a:rPr lang="en-US" sz="1600" dirty="0">
                <a:solidFill>
                  <a:srgbClr val="006600"/>
                </a:solidFill>
                <a:latin typeface="Franklin Gothic Medium"/>
              </a:rPr>
              <a:t> has many online trainings available to anyone in the UM system</a:t>
            </a:r>
          </a:p>
          <a:p>
            <a:pPr marL="600075" lvl="2" indent="-257175"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006600"/>
                </a:solidFill>
                <a:latin typeface="Franklin Gothic Medium"/>
                <a:ea typeface="+mn-lt"/>
                <a:cs typeface="+mn-lt"/>
              </a:rPr>
              <a:t>https://teaching.missouri.edu/accessibility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8"/>
            <a:ext cx="5805898" cy="365125"/>
          </a:xfrm>
        </p:spPr>
        <p:txBody>
          <a:bodyPr anchor="ctr">
            <a:normAutofit lnSpcReduction="10000"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Missouri University of 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77147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56FBE3-827E-DF00-6708-FB0C1F8CEA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51B7-F34D-A945-3042-486CC58F5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A. Administrative Review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K. Erickson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951EE-239C-B80F-5E9F-BA59939D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Kelvin Erickson, Chair</a:t>
            </a:r>
          </a:p>
          <a:p>
            <a:r>
              <a:rPr lang="en-US" dirty="0"/>
              <a:t>Ali </a:t>
            </a:r>
            <a:r>
              <a:rPr lang="en-US" dirty="0" err="1"/>
              <a:t>Hurson</a:t>
            </a:r>
            <a:endParaRPr lang="en-US" dirty="0"/>
          </a:p>
          <a:p>
            <a:r>
              <a:rPr lang="en-US" dirty="0"/>
              <a:t>Bih-Ru Lea</a:t>
            </a:r>
          </a:p>
          <a:p>
            <a:r>
              <a:rPr lang="en-US" dirty="0"/>
              <a:t>Kelly Liu</a:t>
            </a:r>
          </a:p>
          <a:p>
            <a:r>
              <a:rPr lang="en-US" dirty="0"/>
              <a:t>Jorge </a:t>
            </a:r>
            <a:r>
              <a:rPr lang="en-US" dirty="0" err="1"/>
              <a:t>Porcel</a:t>
            </a:r>
            <a:endParaRPr lang="en-US" dirty="0"/>
          </a:p>
          <a:p>
            <a:r>
              <a:rPr lang="en-US" dirty="0"/>
              <a:t>Matt </a:t>
            </a:r>
            <a:r>
              <a:rPr lang="en-US" dirty="0" err="1"/>
              <a:t>Thimgan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4EFE2-02B2-4B3F-07DF-8D421B78A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Members</a:t>
            </a:r>
          </a:p>
        </p:txBody>
      </p:sp>
    </p:spTree>
    <p:extLst>
      <p:ext uri="{BB962C8B-B14F-4D97-AF65-F5344CB8AC3E}">
        <p14:creationId xmlns:p14="http://schemas.microsoft.com/office/powerpoint/2010/main" val="132519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Positions Approved for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331899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Chancellor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Chancellor for Research &amp; Innovation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Chancellor for University Advancement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Chancellor of Strategic Initiatives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Provost and Dean of CASE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Provost and Dean of CEC</a:t>
            </a:r>
          </a:p>
          <a:p>
            <a:pPr lvl="1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Provost of Enrollment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Process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9E1FE9-D042-A35D-6284-A122174DFA0A}"/>
              </a:ext>
            </a:extLst>
          </p:cNvPr>
          <p:cNvGraphicFramePr>
            <a:graphicFrameLocks noGrp="1"/>
          </p:cNvGraphicFramePr>
          <p:nvPr/>
        </p:nvGraphicFramePr>
        <p:xfrm>
          <a:off x="535344" y="842736"/>
          <a:ext cx="7886700" cy="3200400"/>
        </p:xfrm>
        <a:graphic>
          <a:graphicData uri="http://schemas.openxmlformats.org/drawingml/2006/table">
            <a:tbl>
              <a:tblPr/>
              <a:tblGrid>
                <a:gridCol w="5232400">
                  <a:extLst>
                    <a:ext uri="{9D8B030D-6E8A-4147-A177-3AD203B41FA5}">
                      <a16:colId xmlns:a16="http://schemas.microsoft.com/office/drawing/2014/main" val="4124387399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25014747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939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Review list to faculty senate for approval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November 21, 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0127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Job descriptions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December 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5294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Development of questionnaires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94049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Questionnaires to FS for review/approval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January 30, 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39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Statement of accomplishments due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1729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Review of administrators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March 10 - March 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0080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Results to FS officers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May 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6918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Results shared with reviewees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May 15 - 22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52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Final report to FS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509E2F"/>
                          </a:solidFill>
                          <a:effectLst/>
                          <a:latin typeface="Arial" panose="020B0604020202020204" pitchFamily="34" charset="0"/>
                        </a:rPr>
                        <a:t>June 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69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70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Review Process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CDF8DAC-6AB7-B4CE-9532-9897E59E94AB}"/>
              </a:ext>
            </a:extLst>
          </p:cNvPr>
          <p:cNvSpPr txBox="1">
            <a:spLocks/>
          </p:cNvSpPr>
          <p:nvPr/>
        </p:nvSpPr>
        <p:spPr>
          <a:xfrm>
            <a:off x="-32622" y="863446"/>
            <a:ext cx="9176622" cy="34844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ExtraLight"/>
                <a:ea typeface="+mn-ea"/>
                <a:cs typeface="Orgon Slab Extra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ExtraLight"/>
                <a:ea typeface="+mn-ea"/>
                <a:cs typeface="Orgon Slab Extra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ExtraLight"/>
                <a:ea typeface="+mn-ea"/>
                <a:cs typeface="Orgon Slab Extra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ExtraLight"/>
                <a:ea typeface="+mn-ea"/>
                <a:cs typeface="Orgon Slab Extra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ExtraLight"/>
                <a:ea typeface="+mn-ea"/>
                <a:cs typeface="Orgon Slab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surveys were loaded onto Qualtrics after being tested extensively to ensure that the surveys worked on all platforms, maintained confidentiality, and could only be completed once by an individual.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surveys were conducted between March 10 and March 21. Multiple reminders were sent out via email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eConnection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reports were downloaded and reviewed by the ARC and then by FS Officers on May 6 to identify any inappropriate comments and comments that could reveal the identity of the person completing the review.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reports were delivered by Kelvin and K.C. in May to the individuals reviewed.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reports were also emailed by Kelvin to their respective supervisor.</a:t>
            </a:r>
          </a:p>
        </p:txBody>
      </p:sp>
    </p:spTree>
    <p:extLst>
      <p:ext uri="{BB962C8B-B14F-4D97-AF65-F5344CB8AC3E}">
        <p14:creationId xmlns:p14="http://schemas.microsoft.com/office/powerpoint/2010/main" val="1294936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 Dehghani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8"/>
            <a:ext cx="1598895" cy="34857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 Positive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F6148-159B-5325-5A71-6C11A019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5" y="1365069"/>
            <a:ext cx="8439977" cy="25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 Dehghani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0" y="874080"/>
            <a:ext cx="2919239" cy="3991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 Needs Improvement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2AAFC-9638-534D-3156-206A2534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7" y="1239772"/>
            <a:ext cx="8052243" cy="27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 Dehghani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55AF7-97E8-FA21-C520-4A981937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16" y="1255000"/>
            <a:ext cx="8618967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BA0BF0-1EAD-E919-8F20-AA2938E1CB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BC82F5-6DD3-0439-19F3-DB6D019EC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I. Call to order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Westenberg, President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09342-857F-C1EE-4D76-A4CA6F92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D837-5FDA-3B5A-341B-4EFE68ED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Chancellor Dehghani</a:t>
            </a:r>
            <a:r>
              <a:rPr lang="en-US" sz="2400" dirty="0"/>
              <a:t>– 62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3090672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Strong and effective relations with external entities and alumni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Strong campus leader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Delegate more to direct reports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Take steps to enhance shared governance with the faculty, such as seeking faculty opinions before making major initiatives or policy changes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Promote more messages about the people and less about the new buildings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2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Research &amp; Innovation – Kamal Khayat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1005841" cy="799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D53E5-E17B-565E-03C0-8A3B881A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4" y="1074290"/>
            <a:ext cx="6363251" cy="2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0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Research &amp; Innovation – Kamal Khayat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951159" cy="9996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Less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5B000-13E3-BBCA-E88E-F3C761D4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943" y="891394"/>
            <a:ext cx="6386113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Research &amp; Innovation – Kamal Khayat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E803C-8D95-A642-8EBC-7E3E2C4F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60" y="868532"/>
            <a:ext cx="6226080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1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273844"/>
            <a:ext cx="8448027" cy="755613"/>
          </a:xfrm>
        </p:spPr>
        <p:txBody>
          <a:bodyPr/>
          <a:lstStyle/>
          <a:p>
            <a:r>
              <a:rPr lang="en-US" dirty="0"/>
              <a:t>VC Research &amp; </a:t>
            </a:r>
            <a:r>
              <a:rPr lang="en-US" dirty="0" err="1"/>
              <a:t>Innov</a:t>
            </a:r>
            <a:r>
              <a:rPr lang="en-US" dirty="0"/>
              <a:t>. – Kamal Khayat</a:t>
            </a:r>
            <a:r>
              <a:rPr lang="en-US" sz="2400" dirty="0"/>
              <a:t>– 44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1271681"/>
            <a:ext cx="7064883" cy="2757107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Enhances the faculty’s ability to respond to funding opportunities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More oversight of OSP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1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Univ. Advancement - Tori Verkamp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938117"/>
            <a:ext cx="1005840" cy="654513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Example:</a:t>
            </a:r>
          </a:p>
          <a:p>
            <a:pPr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04041-34BC-3343-9F9E-76343B7C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63" y="938117"/>
            <a:ext cx="6737430" cy="29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9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Univ. Advancement - Tori Verkamp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938117"/>
            <a:ext cx="1157049" cy="10057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Less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31526-8C03-F315-B647-3B40D4FA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20" y="751536"/>
            <a:ext cx="5805899" cy="39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5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Univ. Advancement - Tori Verkamp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62B5E-8B39-235C-E3B3-547EE7A2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8" y="1015636"/>
            <a:ext cx="6264183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23341-790B-F42D-389C-6D9A8E25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3581B-9AB9-9FB3-BAAE-5DAFF752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Univ. Advancement - Tori Verkamp</a:t>
            </a:r>
            <a:r>
              <a:rPr lang="en-US" sz="2400" dirty="0"/>
              <a:t>– 27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3F8E2A-C97A-CC46-6A36-3F53B6C3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1159158"/>
            <a:ext cx="7064883" cy="3090672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Effectively plans and executes charitable giving strategies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Annually, one member of the VC Advancement staff meet with each academic department’s faculty to ascertain their needs and communicate the University Advancement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4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9319-9596-8431-B399-0C13EEE4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6E1F-CB84-1C23-90F3-1631A6149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4B6F5-4DC9-537E-519E-42C25AB8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Strategic Initiatives – Steve Roberts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FB2B0A-6E76-CED1-76E3-5B4358AED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1005841" cy="799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28E6D-685A-DEDB-D76F-4853133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77" y="853291"/>
            <a:ext cx="6287045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159853-026E-667F-10DF-E07872BA2A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26BA0-F315-6304-279B-072B197FF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II. Roll Call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Schlegel, Secretary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DF8B9-182A-72D9-AA1E-E044265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6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BA9CE-806C-32AA-4038-8EEE7C6E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91BD5-EA93-9A2C-A44C-D15997663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F1D21-5EE3-3E9A-E474-A7E877D4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Strategic Initiatives – Steve Roberts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184237-9578-5E8F-4703-FEE441FA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03" y="938117"/>
            <a:ext cx="1265626" cy="11752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Needs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Improvement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39105-4C45-3D39-2DAA-6234BC08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29" y="929785"/>
            <a:ext cx="6277617" cy="33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1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9404-FC83-F288-F2CA-D892F69D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B499A-9947-1EE5-E8DA-DC3DDEE23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3D833-C7C3-A644-219C-3FF0A540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Strategic Initiatives – Steve Roberts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24A544-7EC2-A272-9689-276F859A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AD661-CA76-8FF9-593A-B8B7C7CD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8" y="792326"/>
            <a:ext cx="6264183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3344F-6EEE-3AD2-908C-C3ACF878F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BC45-73BE-D721-9D8D-2B8E2198F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FCC6F-D07D-AC83-3959-DE4D66E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840867"/>
          </a:xfrm>
        </p:spPr>
        <p:txBody>
          <a:bodyPr/>
          <a:lstStyle/>
          <a:p>
            <a:r>
              <a:rPr lang="en-US" dirty="0"/>
              <a:t>VC Strat. Initiatives – Steve Roberts</a:t>
            </a:r>
            <a:r>
              <a:rPr lang="en-US" sz="2400" dirty="0"/>
              <a:t>– 42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502333-2189-4905-5D0C-543DFE9C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217180"/>
            <a:ext cx="7064883" cy="2551215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Strong advocate for bio-X initiatives (could be viewed as a negative by some)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Improve communication with regular communication to the faculty and staff about the progress of the strategic initiatives and initiatives in the planning stage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88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959C8-FE45-6777-61F2-145503A8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0CFC-F36E-5F0C-A87C-7910CB244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96BAF-9C5A-9ECD-B9F1-58082477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CASE – Mehrzad </a:t>
            </a:r>
            <a:r>
              <a:rPr lang="en-US" dirty="0" err="1"/>
              <a:t>Boroujerdi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D93759-A216-318C-4173-D81E4991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1005841" cy="799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7DA17-0981-0811-F811-BB5F22C0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7" y="1112393"/>
            <a:ext cx="6294665" cy="2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2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E9A5-A45D-0AA3-4E10-B26E7673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DC8A0-39E9-A248-BB99-8C6BAC1A3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F8AF2-1093-DD93-E2FB-384B3A55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CASE – Mehrzad </a:t>
            </a:r>
            <a:r>
              <a:rPr lang="en-US" dirty="0" err="1"/>
              <a:t>Boroujerdi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E548BA-66CD-2E52-7805-ED7D8728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36" y="938116"/>
            <a:ext cx="1224831" cy="92096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Needs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Improvement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68265-9E45-1A13-57DA-A87B57CB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63" y="853593"/>
            <a:ext cx="6199369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3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632D-4B84-98C2-1C18-6F28FAB0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F63DF-3095-548E-B810-38F6EA2B8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7290-D709-61B6-1B79-843BB35E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CASE – Mehrzad </a:t>
            </a:r>
            <a:r>
              <a:rPr lang="en-US" dirty="0" err="1"/>
              <a:t>Boroujerdi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9E094B-E90F-F64F-3665-9FE55E5F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E2BA8-10C7-4733-F735-ECE7859C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77" y="1348634"/>
            <a:ext cx="6287045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4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C5157-D254-1B50-7BDB-2A961C9E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381C8-573C-DBB3-DBD1-128EEFB1A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768B5-7FE8-BE48-0325-A2652CBA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725335"/>
          </a:xfrm>
        </p:spPr>
        <p:txBody>
          <a:bodyPr/>
          <a:lstStyle/>
          <a:p>
            <a:r>
              <a:rPr lang="en-US" dirty="0"/>
              <a:t>VP and Dean of CASE – Mehrzad </a:t>
            </a:r>
            <a:r>
              <a:rPr lang="en-US" dirty="0" err="1"/>
              <a:t>Boroujerdi</a:t>
            </a:r>
            <a:r>
              <a:rPr lang="en-US" sz="2400" dirty="0"/>
              <a:t>– 24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8963ED-83B7-C42E-85CF-52227440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1232558"/>
            <a:ext cx="7064883" cy="2678384"/>
          </a:xfrm>
        </p:spPr>
        <p:txBody>
          <a:bodyPr>
            <a:normAutofit lnSpcReduction="10000"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Aligns goals of the college to the campus goals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Improve communication with college faculty and staff about “what’s happening” and “what’s on the horizon”, such as monthly emails, quarterly/semesterly town/college-halls, etc.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Support the faculty that are focused on teaching by recognizing that teaching can carry equal weight to research. Don’t use teaching load as a punishment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90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D5B1D-FF12-DDCE-2A16-BAF63554A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7BA67-1A9F-B939-3B1D-2876905ED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A09C8-65E2-401C-C5D3-85BFB315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CEC – David </a:t>
            </a:r>
            <a:r>
              <a:rPr lang="en-US" dirty="0" err="1"/>
              <a:t>Borrok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A47727-B1AE-1E02-7C6F-96F64E9C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1005841" cy="7998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F6CD6-A62D-6649-DDC9-04064E00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29" y="818998"/>
            <a:ext cx="624894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46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A9FA4-A685-6FED-6858-96E7255A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0E61-503B-CDD3-B246-1A48FBC0E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7080F-C81F-E942-95C3-EFFC3EBA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CEC – David </a:t>
            </a:r>
            <a:r>
              <a:rPr lang="en-US" dirty="0" err="1"/>
              <a:t>Borrok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7CDC7E-5767-EE95-B20E-CAE8BD83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951159" cy="9694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Less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BE908-F23F-7670-DE5D-58CEA1A1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8" y="990463"/>
            <a:ext cx="6264183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2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F1324-685C-ECB0-B3E1-4F3F9991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1A56D-3277-37A4-18C5-C7DC6CFD8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AA25-F749-97E7-0EBF-5BE3E2B6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and Dean of CEC – David </a:t>
            </a:r>
            <a:r>
              <a:rPr lang="en-US" dirty="0" err="1"/>
              <a:t>Borrok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E3D1B8-E7EF-87C3-5EC7-01755B6C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F0EBF-04C8-8BA9-16F8-CDE8B5EC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098" y="1459133"/>
            <a:ext cx="627180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D0C6B-0725-8E60-711E-F30026AA57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F4775-4A72-3DA4-001A-2D77BD48B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III. Consent 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8F90C5-94CA-675C-8CB1-A169127F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55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2CFA-8681-D54D-7EFE-0B41FC13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4577D-73B7-7AA3-98DE-B248E9D9E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A7B72-C09F-18B0-E2C6-5571446E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5"/>
            <a:ext cx="8357616" cy="640556"/>
          </a:xfrm>
        </p:spPr>
        <p:txBody>
          <a:bodyPr/>
          <a:lstStyle/>
          <a:p>
            <a:r>
              <a:rPr lang="en-US" dirty="0"/>
              <a:t>VP and Dean of CEC – David </a:t>
            </a:r>
            <a:r>
              <a:rPr lang="en-US" dirty="0" err="1"/>
              <a:t>Borrok</a:t>
            </a:r>
            <a:r>
              <a:rPr lang="en-US" sz="2400" dirty="0"/>
              <a:t>– 29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4ACA85-E9B1-2F86-EF2C-1EC7E6C6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140091"/>
            <a:ext cx="7064883" cy="2863318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Interacts collegially with faculty, staff, and students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Aligns goals of the college to the campus goals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Improve communication with college faculty and staff about “what’s happening” and “what’s on the horizon”, such as monthly emails, quarterly/semesterly town/college-halls, etc.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63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F76B-8616-3077-825E-52F73975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F4448-5CE3-571F-1D15-1750112F2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E037D-D960-AA23-758D-6EE16F8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Enrollment Management – David Spivey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14C3A7-8073-EB7D-C1B8-4689283BF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938117"/>
            <a:ext cx="1005840" cy="654513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Example:</a:t>
            </a:r>
          </a:p>
          <a:p>
            <a:pPr marR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Positive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6A3EB-F32B-7BD7-AA81-1E682961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78" y="817621"/>
            <a:ext cx="6032058" cy="36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9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748A3-84BE-8F62-191B-EDA6EC84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DCD96-03CB-EB94-3A59-8FBC9E34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547F7-A19B-0278-069F-45455D83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Enrollment Management – David Spivey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3BD08D-0598-A84B-7268-259AFE60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938117"/>
            <a:ext cx="1027665" cy="9451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Example: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Less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Positive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AB3C6-D623-07C5-78EC-267950B1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57" y="892283"/>
            <a:ext cx="5997289" cy="35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4AAE-2198-C05D-16C8-FFC1F3EC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63D5E-184F-A6BE-D235-36FE0DE7B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99DC2-BDDD-06FA-C8A3-F2BBCA41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Enrollment Management – David Spivey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335051-214B-E812-92E1-5C5967F50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938117"/>
            <a:ext cx="7064883" cy="503333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b="0" i="0" u="none" strike="noStrike" baseline="0" dirty="0">
                <a:latin typeface="Calibri" panose="020F0502020204030204" pitchFamily="34" charset="0"/>
              </a:rPr>
              <a:t>Overall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C52E1-6373-83ED-1A26-93812669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57" y="1360065"/>
            <a:ext cx="6302286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4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2F3B-AEFE-B408-2534-437DB655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F2E4C-2BCB-71C8-003E-9757396C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Missouri University of Science and Technology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A9DC9-E818-018E-30D2-F3D97BEC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Enrollment Mgmt. – David Spivey</a:t>
            </a:r>
            <a:r>
              <a:rPr lang="en-US" sz="2400" dirty="0"/>
              <a:t>– 34 comments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CF4A6C-0971-C64E-46E8-97D48609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" y="1186398"/>
            <a:ext cx="7064883" cy="2495425"/>
          </a:xfrm>
        </p:spPr>
        <p:txBody>
          <a:bodyPr>
            <a:normAutofit/>
          </a:bodyPr>
          <a:lstStyle/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Positives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Effectively administers the departments under his responsibility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</a:rPr>
              <a:t>Suggested Action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Focus more efforts on non-engineering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5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CF677-E8E1-37AC-9955-5116DDA27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7AAB03-3488-8D1F-0857-7C525FF61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AC00A-45C6-66F4-3CA1-1392235ED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B. Budgetary Affairs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0730E8-FFF3-22C3-5A2B-C1AEDEB99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B. Lea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4E723-5096-5EC0-3F46-64E30F72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83F32A-7125-E5F8-CD51-88A9768C4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90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E7E7DB-49B2-8877-2385-9C80BE18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9B6B8-8E50-D9EA-62C5-E686A40E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53" y="90910"/>
            <a:ext cx="6528423" cy="399137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Budgetary Affairs Committee (BAC)</a:t>
            </a:r>
          </a:p>
        </p:txBody>
      </p:sp>
      <p:pic>
        <p:nvPicPr>
          <p:cNvPr id="1026" name="Picture 2" descr="Picture of Dr. Jagannathan Sarangapani">
            <a:extLst>
              <a:ext uri="{FF2B5EF4-FFF2-40B4-BE49-F238E27FC236}">
                <a16:creationId xmlns:a16="http://schemas.microsoft.com/office/drawing/2014/main" id="{306D53FC-C5E1-F4E1-71A2-DC19B045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4" y="2619242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7FA9F2-31A7-066E-41BE-FFE40AE8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30" y="602576"/>
            <a:ext cx="109557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03507D-BB37-6289-DD19-6351A739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3" y="602576"/>
            <a:ext cx="109637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of Dr. Ali Hurson">
            <a:extLst>
              <a:ext uri="{FF2B5EF4-FFF2-40B4-BE49-F238E27FC236}">
                <a16:creationId xmlns:a16="http://schemas.microsoft.com/office/drawing/2014/main" id="{54B0AE81-DADD-0864-867A-FEB89D1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6" y="602576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C6F158-26D5-1344-2F52-1B75091F2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824" r="14708" b="32358"/>
          <a:stretch/>
        </p:blipFill>
        <p:spPr bwMode="auto">
          <a:xfrm>
            <a:off x="2848806" y="602576"/>
            <a:ext cx="110018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52EDD9C-AA9D-3F94-F249-964ED0F7E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522" r="11861" b="14367"/>
          <a:stretch/>
        </p:blipFill>
        <p:spPr>
          <a:xfrm>
            <a:off x="6069911" y="2619242"/>
            <a:ext cx="1094594" cy="1463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D0B0A4-3E43-459B-8D53-2FB9FF3A7BFD}"/>
              </a:ext>
            </a:extLst>
          </p:cNvPr>
          <p:cNvSpPr txBox="1"/>
          <p:nvPr/>
        </p:nvSpPr>
        <p:spPr>
          <a:xfrm>
            <a:off x="5654904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Dr. Bih-Ru Lea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(Chair)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leabi@mst.edu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Kummer College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0369229-932D-3347-06FA-3C25E9455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200" r="10700" b="20800"/>
          <a:stretch/>
        </p:blipFill>
        <p:spPr bwMode="auto">
          <a:xfrm>
            <a:off x="4454630" y="2619242"/>
            <a:ext cx="117043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F75B-D80B-7C24-D9F9-850823DC0AB5}"/>
              </a:ext>
            </a:extLst>
          </p:cNvPr>
          <p:cNvSpPr txBox="1"/>
          <p:nvPr/>
        </p:nvSpPr>
        <p:spPr>
          <a:xfrm>
            <a:off x="2412452" y="2041695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Melanie Mormile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mmormile@mst.edu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53DF6-F855-A571-5A66-4BFD3FFC7E41}"/>
              </a:ext>
            </a:extLst>
          </p:cNvPr>
          <p:cNvSpPr txBox="1"/>
          <p:nvPr/>
        </p:nvSpPr>
        <p:spPr>
          <a:xfrm>
            <a:off x="7395053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Ali Hurson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hurson@mst.edu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18FE9-575C-C77D-D1F3-959B1427370B}"/>
              </a:ext>
            </a:extLst>
          </p:cNvPr>
          <p:cNvSpPr txBox="1"/>
          <p:nvPr/>
        </p:nvSpPr>
        <p:spPr>
          <a:xfrm>
            <a:off x="2388308" y="4067698"/>
            <a:ext cx="203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Jag Sarangapani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sarangap@mst.edu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E1DD0-C2BF-8A39-7011-BCE4E8AA4F67}"/>
              </a:ext>
            </a:extLst>
          </p:cNvPr>
          <p:cNvSpPr txBox="1"/>
          <p:nvPr/>
        </p:nvSpPr>
        <p:spPr>
          <a:xfrm>
            <a:off x="4063537" y="2041695"/>
            <a:ext cx="1925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David Bayless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dbayless@mst.edu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442A1-58D5-4A0F-6A04-9F77E7D1C338}"/>
              </a:ext>
            </a:extLst>
          </p:cNvPr>
          <p:cNvSpPr txBox="1"/>
          <p:nvPr/>
        </p:nvSpPr>
        <p:spPr>
          <a:xfrm>
            <a:off x="4069074" y="4067698"/>
            <a:ext cx="1966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CFO Alysha O'Neil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alysha.oneil@mst.edu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&amp;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BC1E2-2F8A-B2FE-3757-DF83BCDB5211}"/>
              </a:ext>
            </a:extLst>
          </p:cNvPr>
          <p:cNvSpPr txBox="1"/>
          <p:nvPr/>
        </p:nvSpPr>
        <p:spPr>
          <a:xfrm>
            <a:off x="5777200" y="2041695"/>
            <a:ext cx="181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Kelly Homan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khoman@mst.edu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C9B59-2F70-9C58-270C-CD21B3D6C6ED}"/>
              </a:ext>
            </a:extLst>
          </p:cNvPr>
          <p:cNvSpPr/>
          <p:nvPr/>
        </p:nvSpPr>
        <p:spPr>
          <a:xfrm>
            <a:off x="-4238" y="512026"/>
            <a:ext cx="2673349" cy="3863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91B2F6-60E8-ADF6-62C4-25873890FAFA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34918" y="493503"/>
            <a:ext cx="2585667" cy="41674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6-26-2025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9A5F2-C40A-AAEB-EEB4-E87237471574}"/>
              </a:ext>
            </a:extLst>
          </p:cNvPr>
          <p:cNvSpPr txBox="1"/>
          <p:nvPr/>
        </p:nvSpPr>
        <p:spPr>
          <a:xfrm>
            <a:off x="28422" y="887999"/>
            <a:ext cx="2813888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 Issues &amp; Referrals</a:t>
            </a:r>
          </a:p>
          <a:p>
            <a:pPr marL="398145" lvl="1" indent="-231775"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for Salary &amp; Hiring Trends</a:t>
            </a:r>
          </a:p>
          <a:p>
            <a:pPr marL="398145" lvl="1" indent="-231775"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of Sponsored Research Indirect Recovery</a:t>
            </a:r>
          </a:p>
          <a:p>
            <a:pPr marL="398145" lvl="1" indent="-231775"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2025-26 Salary &amp; Merit Raise Update</a:t>
            </a:r>
          </a:p>
          <a:p>
            <a:pPr marL="398145" lvl="1" indent="-231775"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Bookstore Vendor Update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Positions</a:t>
            </a:r>
          </a:p>
          <a:p>
            <a:pPr marL="512445" lvl="1" indent="-342900"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Budget</a:t>
            </a:r>
          </a:p>
          <a:p>
            <a:pPr marL="512445" lvl="1" indent="-342900">
              <a:buFontTx/>
              <a:buAutoNum type="arabicParenBoth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Enrollment Projection &amp; Budget Impact  </a:t>
            </a:r>
          </a:p>
          <a:p>
            <a:pPr marL="174625" indent="-174625">
              <a:spcBef>
                <a:spcPts val="600"/>
              </a:spcBef>
              <a:buFontTx/>
              <a:buAutoNum type="arabicPeriod"/>
            </a:pPr>
            <a:r>
              <a:rPr lang="en-US" sz="1400" dirty="0">
                <a:latin typeface="Calibri"/>
                <a:ea typeface="Calibri"/>
                <a:cs typeface="Calibri"/>
              </a:rPr>
              <a:t>BAC 2024-25 Task Summary &amp;2025 – 26 Plan</a:t>
            </a:r>
          </a:p>
          <a:p>
            <a:pPr marL="512445" lvl="1" indent="-342900">
              <a:buAutoNum type="arabicParenBoth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7B096-0C28-46D7-7067-B96DCD1D088E}"/>
              </a:ext>
            </a:extLst>
          </p:cNvPr>
          <p:cNvSpPr txBox="1"/>
          <p:nvPr/>
        </p:nvSpPr>
        <p:spPr>
          <a:xfrm>
            <a:off x="7290749" y="406769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Logan Garton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lwgcf2@mst.edu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Council, Civil Eng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D36271-B406-045A-776D-4C3FE3BD701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4677" t="4197" r="32852" b="40225"/>
          <a:stretch/>
        </p:blipFill>
        <p:spPr>
          <a:xfrm>
            <a:off x="7695245" y="2631455"/>
            <a:ext cx="1108653" cy="14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8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EF80-3AF9-EEAC-3E48-C192565C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5CA71E-206B-6046-7139-A16F395844D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747103-347C-5FE1-0427-2CFA1DCE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" y="142443"/>
            <a:ext cx="8983423" cy="426281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BAC Recommendations Based on Salary &amp; Hiring Trends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B3761-0A5C-DFF6-5D9D-ED2DD7F13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6C8668-8C3F-994F-3922-5A5D8E4A0E2E}"/>
              </a:ext>
            </a:extLst>
          </p:cNvPr>
          <p:cNvSpPr/>
          <p:nvPr/>
        </p:nvSpPr>
        <p:spPr>
          <a:xfrm>
            <a:off x="6796007" y="967695"/>
            <a:ext cx="2243724" cy="36747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0054-3CF5-8FCF-7FDF-2890E3713374}"/>
              </a:ext>
            </a:extLst>
          </p:cNvPr>
          <p:cNvSpPr txBox="1"/>
          <p:nvPr/>
        </p:nvSpPr>
        <p:spPr>
          <a:xfrm>
            <a:off x="7640041" y="713779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Info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9E716-854D-3F83-D48C-C9743F3874A6}"/>
              </a:ext>
            </a:extLst>
          </p:cNvPr>
          <p:cNvSpPr txBox="1"/>
          <p:nvPr/>
        </p:nvSpPr>
        <p:spPr>
          <a:xfrm>
            <a:off x="6796007" y="1061211"/>
            <a:ext cx="21953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from the March 2 and April 24 Faculty Senates meeting: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 based on salary data presented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9F164-AAB0-30E4-96D5-500ABA1E8962}"/>
              </a:ext>
            </a:extLst>
          </p:cNvPr>
          <p:cNvSpPr txBox="1"/>
          <p:nvPr/>
        </p:nvSpPr>
        <p:spPr>
          <a:xfrm>
            <a:off x="160577" y="539475"/>
            <a:ext cx="6604020" cy="416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meeting with four Deans (CASE, CEC, Kummer, and Library) and the new Provost is scheduled for 12:15 – 1:45 pm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Wednesday, August 27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the following agenda:</a:t>
            </a:r>
          </a:p>
          <a:p>
            <a:pPr marL="685800" marR="0" lvl="1" indent="-342900" algn="l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12:15 – 12:35 Review and discuss data related to faculty positions, salaries, and hiring trends (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https://nam02.safelinks.protection.outlook.com/?url=https%3a%2f%2fdrive.google.com%2ffile%2fd%2f1jnvi79t30eags1ikvkdw4ygxkfzjlhua%2fview%3fusp%3ddrive_link&amp;data=05%7c02%7cleabi%40mst.edu%7c055289a71e8544993a8808dd8e756c6c%7ce3fefdbef7e9401ba51a355e01b05a8"/>
              </a:rPr>
              <a:t>current data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within the context of sustaining Missouri S&amp;T’s R1 research status. 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12:35 – 1:45 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about the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and processes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currently using or planning to implement to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a strong and balanced faculty composition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your college or administrative unit. 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</a:t>
            </a:r>
          </a:p>
          <a:p>
            <a:pPr marL="10858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 collaborative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 Committee will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the meeting results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Faculty Senate meeting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 Committee continues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salary &amp; hiring trends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annually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6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6347-4E1F-C89D-A8FE-CF05E73C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01EF0E-8A2B-71F3-AEC6-0DFC078B401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070235-2EAE-D6F6-8D39-7A9133D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" y="111599"/>
            <a:ext cx="8452481" cy="42628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Update on Distribution of Sponsored Research Indirect Recovery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D21D1-D2A4-77F1-110A-8943E4E00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252CC-30EE-AFD4-62C8-7021B7890ECE}"/>
              </a:ext>
            </a:extLst>
          </p:cNvPr>
          <p:cNvSpPr/>
          <p:nvPr/>
        </p:nvSpPr>
        <p:spPr>
          <a:xfrm>
            <a:off x="6518787" y="967695"/>
            <a:ext cx="2520944" cy="367479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34562-21FA-1F77-E434-BAB2CCC5E32D}"/>
              </a:ext>
            </a:extLst>
          </p:cNvPr>
          <p:cNvSpPr txBox="1"/>
          <p:nvPr/>
        </p:nvSpPr>
        <p:spPr>
          <a:xfrm>
            <a:off x="7640041" y="713779"/>
            <a:ext cx="1322647" cy="2539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lIns="0" t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F3DC9-6939-0068-7ABA-1FCD33F9C829}"/>
              </a:ext>
            </a:extLst>
          </p:cNvPr>
          <p:cNvSpPr txBox="1"/>
          <p:nvPr/>
        </p:nvSpPr>
        <p:spPr>
          <a:xfrm>
            <a:off x="6518788" y="1061211"/>
            <a:ext cx="24725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dirty="0">
                <a:solidFill>
                  <a:srgbClr val="1547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VCFO team is working with relevant constituents to review and develop an updated F&amp;A (reference to BAC February and April Reports)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800" b="0" i="0" u="sng" strike="noStrike" dirty="0">
                <a:solidFill>
                  <a:srgbClr val="1547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Policy Memorandum III-27</a:t>
            </a:r>
            <a:endParaRPr lang="en-US" sz="1800" b="0" i="0" u="sng" strike="noStrike" dirty="0">
              <a:solidFill>
                <a:srgbClr val="1547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800" b="0" i="0" u="sng" strike="noStrike" dirty="0">
                <a:solidFill>
                  <a:srgbClr val="00858A"/>
                </a:solidFill>
                <a:effectLst/>
                <a:latin typeface="Calibri" panose="020F0502020204030204" pitchFamily="34" charset="0"/>
              </a:rPr>
              <a:t>Policy Memorandum III-30</a:t>
            </a:r>
            <a:r>
              <a:rPr lang="en-US" sz="1800" dirty="0">
                <a:solidFill>
                  <a:srgbClr val="1547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97A5B-39E1-A39E-D671-A7BE725F596A}"/>
              </a:ext>
            </a:extLst>
          </p:cNvPr>
          <p:cNvSpPr txBox="1"/>
          <p:nvPr/>
        </p:nvSpPr>
        <p:spPr>
          <a:xfrm>
            <a:off x="191986" y="654597"/>
            <a:ext cx="632680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new proposed framework is currently being reviewed and discussed. Considerations include the following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Allocations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(BAC recommendation in January)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Allocation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 GRA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 reduce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volatility on OSP staffing)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the Joint Associations Group (JAG) presentation of two alternative models for indirect research cost recovery, summarized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Inputs are still being collected</a:t>
            </a:r>
          </a:p>
          <a:p>
            <a:pPr>
              <a:spcBef>
                <a:spcPts val="600"/>
              </a:spcBef>
              <a:defRPr/>
            </a:pPr>
            <a:endParaRPr lang="en-US" sz="1600" dirty="0">
              <a:solidFill>
                <a:srgbClr val="1547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1547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https://tinyurl.com/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>
              <a:solidFill>
                <a:srgbClr val="1547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1547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15473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6CAE03E-9649-8728-8260-72BFC250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212" y="2859173"/>
            <a:ext cx="1783318" cy="17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75520-2874-631B-4037-80E48262B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E53021-1435-71A5-DE0D-AA83347C6A0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A77F6F-65ED-B488-957F-DE509E47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" y="111599"/>
            <a:ext cx="8452481" cy="426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2025-26 Salary &amp; Wage Guidelines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281E7-EDE7-76C3-AA7C-0408E073C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E6BE6-D433-4835-32F7-777525F7EF48}"/>
              </a:ext>
            </a:extLst>
          </p:cNvPr>
          <p:cNvSpPr txBox="1"/>
          <p:nvPr/>
        </p:nvSpPr>
        <p:spPr>
          <a:xfrm>
            <a:off x="160577" y="443221"/>
            <a:ext cx="898342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Process: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Cindi Nelson, Chief HR, invested considerable time gathering feedback to influence the FY26 program. Stakeholder sessions included the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Chair Council, Faculty Senate Personnel Committee, Staff Council, Business Leaders, and others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131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Detailed guidelines shared via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e-connection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1313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points: </a:t>
            </a:r>
          </a:p>
          <a:p>
            <a:pPr marL="684213" lvl="2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amount equal to </a:t>
            </a:r>
            <a:r>
              <a:rPr lang="en-US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2.0%</a:t>
            </a: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total compensation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set aside for merit.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Exceptional Performance Pool: None </a:t>
            </a: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fiscal year 2026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limited number of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lump sum merit awards 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available for staff, equivalent to 10% of our total staff count. Awards will be allocated proportionally to divisions, and division leadership will select recipients after reviewing the recommendations from leaders within the division. 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for unsatisfactory performance are not permitted.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Employees must have completed their annual compliance training to be eligible.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B994-98BF-D8AD-A4D7-209610EA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892" y="4782557"/>
            <a:ext cx="236889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F77CCB-A837-3E49-BD58-C1431ED74FC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AC6A9-A182-1FF5-0A42-580312CC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3844"/>
            <a:ext cx="8357616" cy="399137"/>
          </a:xfrm>
        </p:spPr>
        <p:txBody>
          <a:bodyPr anchor="t">
            <a:normAutofit/>
          </a:bodyPr>
          <a:lstStyle/>
          <a:p>
            <a:r>
              <a:rPr lang="en-US" sz="2800"/>
              <a:t>Consent Agenda</a:t>
            </a: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7566E931-5CAB-1F7E-485A-7FB9D84EAE3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93192" y="736882"/>
            <a:ext cx="8357616" cy="30669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7AA36E-10B6-50D9-72F1-FAD9BE9558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2279198"/>
              </p:ext>
            </p:extLst>
          </p:nvPr>
        </p:nvGraphicFramePr>
        <p:xfrm>
          <a:off x="393192" y="1271136"/>
          <a:ext cx="8357616" cy="309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88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EABA-C9A4-E9C0-2673-905A6C746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393A26-B880-AE01-F34E-C5EC0ADFDD6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9B635E-DA32-7C54-848A-D496CA45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" y="111599"/>
            <a:ext cx="8894933" cy="426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Update on 2025-26 Salary &amp; Merit Raise Update - Faculty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A8A98-F093-103D-89D0-6CD55018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33225-F111-2B8D-8F0F-5DB9C1EFF4A6}"/>
              </a:ext>
            </a:extLst>
          </p:cNvPr>
          <p:cNvSpPr txBox="1"/>
          <p:nvPr/>
        </p:nvSpPr>
        <p:spPr>
          <a:xfrm>
            <a:off x="160577" y="625829"/>
            <a:ext cx="889493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lvl="1">
              <a:defRPr/>
            </a:pP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effective date 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pay rate changes: </a:t>
            </a: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1, 2025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563" lvl="1">
              <a:defRPr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563" lvl="1">
              <a:defRPr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Merit Increases</a:t>
            </a:r>
          </a:p>
          <a:p>
            <a:pPr marL="341312" lvl="1" indent="-285750">
              <a:buFont typeface="Arial" panose="020B0604020202020204" pitchFamily="34" charset="0"/>
              <a:buChar char="•"/>
              <a:tabLst>
                <a:tab pos="346075" algn="l"/>
              </a:tabLst>
              <a:defRPr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Recommended by the chair and reviewed/approved by the dean, provost, and chancellor</a:t>
            </a:r>
          </a:p>
          <a:p>
            <a:pPr marL="55562" lvl="1">
              <a:tabLst>
                <a:tab pos="346075" algn="l"/>
              </a:tabLst>
              <a:defRPr/>
            </a:pP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562" lvl="1">
              <a:tabLst>
                <a:tab pos="346075" algn="l"/>
              </a:tabLst>
              <a:defRPr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Promotions Base Pay Increase</a:t>
            </a:r>
          </a:p>
          <a:p>
            <a:pPr marL="574675" lvl="1" indent="-285750">
              <a:buFont typeface="Arial" panose="020B0604020202020204" pitchFamily="34" charset="0"/>
              <a:buChar char="•"/>
              <a:tabLst>
                <a:tab pos="574675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who receive a promotional increase are eligible for a merit increase.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41BCE3-6ED7-1690-639E-A15BB459BF1B}"/>
              </a:ext>
            </a:extLst>
          </p:cNvPr>
          <p:cNvGraphicFramePr>
            <a:graphicFrameLocks noGrp="1"/>
          </p:cNvGraphicFramePr>
          <p:nvPr/>
        </p:nvGraphicFramePr>
        <p:xfrm>
          <a:off x="1111134" y="3149597"/>
          <a:ext cx="7194666" cy="11177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06201">
                  <a:extLst>
                    <a:ext uri="{9D8B030D-6E8A-4147-A177-3AD203B41FA5}">
                      <a16:colId xmlns:a16="http://schemas.microsoft.com/office/drawing/2014/main" val="161750824"/>
                    </a:ext>
                  </a:extLst>
                </a:gridCol>
                <a:gridCol w="2515168">
                  <a:extLst>
                    <a:ext uri="{9D8B030D-6E8A-4147-A177-3AD203B41FA5}">
                      <a16:colId xmlns:a16="http://schemas.microsoft.com/office/drawing/2014/main" val="777028849"/>
                    </a:ext>
                  </a:extLst>
                </a:gridCol>
                <a:gridCol w="2173297">
                  <a:extLst>
                    <a:ext uri="{9D8B030D-6E8A-4147-A177-3AD203B41FA5}">
                      <a16:colId xmlns:a16="http://schemas.microsoft.com/office/drawing/2014/main" val="1970850730"/>
                    </a:ext>
                  </a:extLst>
                </a:gridCol>
              </a:tblGrid>
              <a:tr h="36677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Promotion to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Tenure/Tenure Track</a:t>
                      </a:r>
                      <a:endParaRPr lang="en-US" sz="18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Non-Tenure Track</a:t>
                      </a:r>
                      <a:endParaRPr lang="en-US" sz="1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26316"/>
                  </a:ext>
                </a:extLst>
              </a:tr>
              <a:tr h="35955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547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Associate Professor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/>
                      <a:r>
                        <a:rPr lang="en-US" sz="1800">
                          <a:solidFill>
                            <a:srgbClr val="1547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$</a:t>
                      </a:r>
                      <a:r>
                        <a:rPr lang="en-US" sz="1800" dirty="0">
                          <a:solidFill>
                            <a:srgbClr val="1547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 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0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$3,000 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90975"/>
                  </a:ext>
                </a:extLst>
              </a:tr>
              <a:tr h="38521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547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Professor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/>
                      <a:r>
                        <a:rPr lang="en-US" sz="1800" dirty="0">
                          <a:solidFill>
                            <a:srgbClr val="15473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$10,000</a:t>
                      </a:r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l" defTabSz="6858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$6,000</a:t>
                      </a: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5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420E-51A5-B2C8-2AD3-F7134BE0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505F04-6987-CC8F-2304-995AB51B6E8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4D808F-A85B-5367-8580-3BF6254F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7" y="111599"/>
            <a:ext cx="8452481" cy="4262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Bookstore Vendor Selection Update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0A54D-8C86-9C1E-3E17-08942F563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86EC0-C558-44BB-2858-11C3DFFEA2AA}"/>
              </a:ext>
            </a:extLst>
          </p:cNvPr>
          <p:cNvSpPr txBox="1"/>
          <p:nvPr/>
        </p:nvSpPr>
        <p:spPr>
          <a:xfrm>
            <a:off x="267324" y="537880"/>
            <a:ext cx="860935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Barnes &amp; Noble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selected to operate the S&amp;T bookstore</a:t>
            </a: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Vital Source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remains the digital material publishing and delivery platform</a:t>
            </a: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can opt in or opt out of the </a:t>
            </a:r>
            <a:r>
              <a:rPr lang="en-US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 textbook offer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is determined per credit hour</a:t>
            </a: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facu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lty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have yet to submit Fall course material adoption, send the adoption information to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sm8580@bncollege.com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kbendle@bncollege.com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emedalis@bncollege.com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 course materials/packs developed by faculty are available for individual purchase in-store or online </a:t>
            </a: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4212" lvl="2" indent="-285750">
              <a:buFont typeface="Arial" panose="020B0604020202020204" pitchFamily="34" charset="0"/>
              <a:buChar char="•"/>
              <a:tabLst>
                <a:tab pos="346075" algn="l"/>
              </a:tabLst>
              <a:defRPr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7666-D0A4-3BBC-5470-8B908879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683D143-DDDF-2666-891F-D799B2AF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88" y="870027"/>
            <a:ext cx="4176794" cy="36167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First-time College: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increase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International Grad: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36% decrease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Tuition increase: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Graduate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(on Governor’s desk for signature)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increase to base appropriation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$3M for Small Module Reactors (SMR) science &amp; development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Protoplex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ARC, Schrenk East &amp; Geothermal expansion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$1.81M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aside for 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merit program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$3.52M Strategic Investments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$2.93M reallocation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53A42-95DE-4557-DB4B-4B541FC1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9032" y="4736007"/>
            <a:ext cx="5805898" cy="365125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D3E9CD8-BFDD-AA33-5D78-0A1F14E1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19" y="121619"/>
            <a:ext cx="8357616" cy="399137"/>
          </a:xfrm>
        </p:spPr>
        <p:txBody>
          <a:bodyPr anchor="t">
            <a:noAutofit/>
          </a:bodyPr>
          <a:lstStyle/>
          <a:p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assumptions: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ubtitle 5">
            <a:extLst>
              <a:ext uri="{FF2B5EF4-FFF2-40B4-BE49-F238E27FC236}">
                <a16:creationId xmlns:a16="http://schemas.microsoft.com/office/drawing/2014/main" id="{A0B12DB0-CACC-4F1B-4AE8-98A550F95D7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997626" y="519951"/>
            <a:ext cx="3295405" cy="306692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…as of 6-20-25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2A2748B-2FFA-BF34-E0EA-6F358CA9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378" y="0"/>
            <a:ext cx="4568941" cy="4736007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F498AEA6-C543-12CF-48C4-D3AE40AFC23C}"/>
              </a:ext>
            </a:extLst>
          </p:cNvPr>
          <p:cNvSpPr/>
          <p:nvPr/>
        </p:nvSpPr>
        <p:spPr>
          <a:xfrm>
            <a:off x="4257273" y="512365"/>
            <a:ext cx="314727" cy="913480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4A1F5D7-C8B0-6EAF-5258-A7F93265E0F4}"/>
              </a:ext>
            </a:extLst>
          </p:cNvPr>
          <p:cNvSpPr/>
          <p:nvPr/>
        </p:nvSpPr>
        <p:spPr>
          <a:xfrm>
            <a:off x="4176793" y="1511085"/>
            <a:ext cx="314727" cy="162732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0C160B1-1148-F4E2-39CD-F86DA373E962}"/>
              </a:ext>
            </a:extLst>
          </p:cNvPr>
          <p:cNvSpPr/>
          <p:nvPr/>
        </p:nvSpPr>
        <p:spPr>
          <a:xfrm>
            <a:off x="4224247" y="2209471"/>
            <a:ext cx="380778" cy="1076169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3300A4-35FF-BC7A-0741-3DD97B1385F2}"/>
              </a:ext>
            </a:extLst>
          </p:cNvPr>
          <p:cNvSpPr/>
          <p:nvPr/>
        </p:nvSpPr>
        <p:spPr>
          <a:xfrm>
            <a:off x="4155224" y="4010610"/>
            <a:ext cx="314727" cy="162732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6D33D10-F1AD-AD5B-B32D-F2B95B652583}"/>
              </a:ext>
            </a:extLst>
          </p:cNvPr>
          <p:cNvSpPr/>
          <p:nvPr/>
        </p:nvSpPr>
        <p:spPr>
          <a:xfrm>
            <a:off x="4176793" y="3789649"/>
            <a:ext cx="314727" cy="162732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animBg="1"/>
      <p:bldP spid="9" grpId="1" uiExpand="1" animBg="1"/>
      <p:bldP spid="10" grpId="0" uiExpand="1" animBg="1"/>
      <p:bldP spid="10" grpId="1" uiExpand="1" animBg="1"/>
      <p:bldP spid="11" grpId="0" uiExpand="1" animBg="1"/>
      <p:bldP spid="11" grpId="1" uiExpand="1" animBg="1"/>
      <p:bldP spid="12" grpId="0" animBg="1"/>
      <p:bldP spid="13" grpId="0" uiExpand="1" animBg="1"/>
      <p:bldP spid="13" grpId="1" uiExpan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55AAC-9C05-6AA0-C791-F35E9DA2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F249-92FB-AEE0-854B-11F70875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92" y="1185620"/>
            <a:ext cx="8357616" cy="314615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appointments resume on June 18 after a pause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legislation (on Governor’s desk for signature)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Day (November 11) added as UM Holiday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wage exemption for public employers removed</a:t>
            </a:r>
          </a:p>
          <a:p>
            <a:pPr marL="917575" lvl="2" indent="-342900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Minimum wage increases to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$13.75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/hour</a:t>
            </a:r>
          </a:p>
          <a:p>
            <a:pPr marL="917575" lvl="2" indent="-342900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January 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Minimum wage increases to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$15.00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/hour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F3078-77B6-0361-0BE7-5FF006CDB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Missouri University of Science and Technology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103B10-BF95-F33C-A3C1-F28106CC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70" y="200250"/>
            <a:ext cx="8357616" cy="399137"/>
          </a:xfrm>
        </p:spPr>
        <p:txBody>
          <a:bodyPr anchor="t">
            <a:noAutofit/>
          </a:bodyPr>
          <a:lstStyle/>
          <a:p>
            <a:r>
              <a:rPr lang="en-US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news impacting the budget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1621118-6BDB-4641-D773-1ACF72929082}"/>
              </a:ext>
            </a:extLst>
          </p:cNvPr>
          <p:cNvSpPr txBox="1">
            <a:spLocks/>
          </p:cNvSpPr>
          <p:nvPr/>
        </p:nvSpPr>
        <p:spPr>
          <a:xfrm>
            <a:off x="1097873" y="599387"/>
            <a:ext cx="3295405" cy="30669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System Font Regular"/>
              <a:buChar char="​"/>
              <a:defRPr sz="24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1pPr>
            <a:lvl2pPr marL="27432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accent6"/>
              </a:buClr>
              <a:buSzPct val="80000"/>
              <a:buFont typeface="System Font Regular"/>
              <a:buChar char="►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2pPr>
            <a:lvl3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3pPr>
            <a:lvl4pPr marL="7429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System Font Regular"/>
              <a:buChar char="​"/>
              <a:defRPr sz="2800" b="0" i="1" kern="1200">
                <a:solidFill>
                  <a:schemeClr val="accent5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None/>
              <a:defRPr sz="20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6pPr>
            <a:lvl7pPr marL="0" indent="-27432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FED925"/>
              </a:buClr>
              <a:buSzPct val="90000"/>
              <a:buFont typeface=".Hiragino Kaku Gothic Interface W3"/>
              <a:buChar char="▷"/>
              <a:defRPr sz="18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7pPr>
            <a:lvl8pPr marL="45720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Courier New" panose="02070309020205020404" pitchFamily="49" charset="0"/>
              <a:buChar char="o"/>
              <a:defRPr sz="1600" b="0" i="0" kern="1200" spc="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8pPr>
            <a:lvl9pPr marL="822960" indent="-18288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5"/>
              </a:buClr>
              <a:buFont typeface="Orgon Slab Medium" panose="02000603000000020004" pitchFamily="50" charset="0"/>
              <a:buChar char="→"/>
              <a:defRPr sz="1400" b="0" i="0" kern="1200">
                <a:solidFill>
                  <a:schemeClr val="tx2"/>
                </a:solidFill>
                <a:latin typeface="Tisa Offc Serif Pro" panose="02010504030101020102" pitchFamily="2" charset="0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…as of 6-20-25</a:t>
            </a:r>
          </a:p>
        </p:txBody>
      </p:sp>
    </p:spTree>
    <p:extLst>
      <p:ext uri="{BB962C8B-B14F-4D97-AF65-F5344CB8AC3E}">
        <p14:creationId xmlns:p14="http://schemas.microsoft.com/office/powerpoint/2010/main" val="42504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62E06-3184-A77A-1FA1-B4C0F079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230826-44EE-7330-7CAC-23CD5957336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E19E53-1A02-E65F-6886-3C2929A1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184067"/>
            <a:ext cx="8357616" cy="399137"/>
          </a:xfrm>
        </p:spPr>
        <p:txBody>
          <a:bodyPr/>
          <a:lstStyle/>
          <a:p>
            <a:r>
              <a:rPr lang="en-US" sz="3200" b="1" dirty="0">
                <a:latin typeface="Calibri"/>
                <a:ea typeface="Calibri"/>
                <a:cs typeface="Calibri"/>
              </a:rPr>
              <a:t> BAC 2024-25 </a:t>
            </a:r>
            <a:r>
              <a:rPr lang="en-US" sz="3200" dirty="0">
                <a:latin typeface="Calibri"/>
                <a:ea typeface="Calibri"/>
                <a:cs typeface="Calibri"/>
              </a:rPr>
              <a:t>Task</a:t>
            </a:r>
            <a:r>
              <a:rPr lang="en-US" sz="3200" b="1" dirty="0">
                <a:latin typeface="Calibri"/>
                <a:ea typeface="Calibri"/>
                <a:cs typeface="Calibri"/>
              </a:rPr>
              <a:t> </a:t>
            </a:r>
            <a:r>
              <a:rPr lang="en-US" sz="3200" dirty="0">
                <a:latin typeface="Calibri"/>
                <a:ea typeface="Calibri"/>
                <a:cs typeface="Calibri"/>
              </a:rPr>
              <a:t>Summary</a:t>
            </a:r>
            <a:r>
              <a:rPr lang="en-US" sz="3200" b="1" dirty="0">
                <a:latin typeface="Calibri"/>
                <a:ea typeface="Calibri"/>
                <a:cs typeface="Calibri"/>
              </a:rPr>
              <a:t> 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988E-88F7-2E93-61D4-B937C6288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146FA-B4FD-7159-6AB9-97DFD6800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 panose="02010504030101020102" pitchFamily="2" charset="0"/>
                <a:ea typeface="+mn-ea"/>
                <a:cs typeface="+mn-cs"/>
              </a:rPr>
              <a:t>Missouri University of Science and Technology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444F85-647C-C7CA-2AD8-27B9313C053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86412-F574-DE84-F908-6AAF2448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862247"/>
            <a:ext cx="7944129" cy="3639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7FA5AD7-87AA-B6D3-5891-2FF606557A6B}"/>
                  </a:ext>
                </a:extLst>
              </p14:cNvPr>
              <p14:cNvContentPartPr/>
              <p14:nvPr/>
            </p14:nvContentPartPr>
            <p14:xfrm>
              <a:off x="2854572" y="1415968"/>
              <a:ext cx="2709720" cy="6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7FA5AD7-87AA-B6D3-5891-2FF606557A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0572" y="1307968"/>
                <a:ext cx="2817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4EDCAA-8AD7-F169-5DDB-712F0272F598}"/>
                  </a:ext>
                </a:extLst>
              </p14:cNvPr>
              <p14:cNvContentPartPr/>
              <p14:nvPr/>
            </p14:nvContentPartPr>
            <p14:xfrm>
              <a:off x="5664732" y="1460608"/>
              <a:ext cx="1890720" cy="39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4EDCAA-8AD7-F169-5DDB-712F0272F5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0732" y="1352608"/>
                <a:ext cx="19983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47C87F-B875-C2B6-9394-054484DC635E}"/>
                  </a:ext>
                </a:extLst>
              </p14:cNvPr>
              <p14:cNvContentPartPr/>
              <p14:nvPr/>
            </p14:nvContentPartPr>
            <p14:xfrm>
              <a:off x="903012" y="1678048"/>
              <a:ext cx="1482840" cy="1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47C87F-B875-C2B6-9394-054484DC63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012" y="1573321"/>
                <a:ext cx="1590480" cy="220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B7E135-4909-16D0-327D-95FE7025BB0E}"/>
                  </a:ext>
                </a:extLst>
              </p14:cNvPr>
              <p14:cNvContentPartPr/>
              <p14:nvPr/>
            </p14:nvContentPartPr>
            <p14:xfrm>
              <a:off x="3842052" y="1862008"/>
              <a:ext cx="1354680" cy="39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B7E135-4909-16D0-327D-95FE7025BB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8052" y="1754008"/>
                <a:ext cx="14623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168879-8E07-3C09-8D2B-84ACE8D33855}"/>
                  </a:ext>
                </a:extLst>
              </p14:cNvPr>
              <p14:cNvContentPartPr/>
              <p14:nvPr/>
            </p14:nvContentPartPr>
            <p14:xfrm>
              <a:off x="5653212" y="1917088"/>
              <a:ext cx="1704960" cy="40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168879-8E07-3C09-8D2B-84ACE8D338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99212" y="1808115"/>
                <a:ext cx="1812600" cy="25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68BF95-60C1-EE2E-7641-C4A00A678711}"/>
                  </a:ext>
                </a:extLst>
              </p14:cNvPr>
              <p14:cNvContentPartPr/>
              <p14:nvPr/>
            </p14:nvContentPartPr>
            <p14:xfrm>
              <a:off x="875292" y="2140288"/>
              <a:ext cx="2259000" cy="23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68BF95-60C1-EE2E-7641-C4A00A6787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1292" y="2032288"/>
                <a:ext cx="23666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3CEAA6-E4A3-0517-7FCF-AE06A305E740}"/>
                  </a:ext>
                </a:extLst>
              </p14:cNvPr>
              <p14:cNvContentPartPr/>
              <p14:nvPr/>
            </p14:nvContentPartPr>
            <p14:xfrm>
              <a:off x="4276212" y="2096008"/>
              <a:ext cx="663480" cy="4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3CEAA6-E4A3-0517-7FCF-AE06A305E7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22212" y="1988008"/>
                <a:ext cx="7711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9DEC88-5683-BE16-57FC-933F541C2499}"/>
                  </a:ext>
                </a:extLst>
              </p14:cNvPr>
              <p14:cNvContentPartPr/>
              <p14:nvPr/>
            </p14:nvContentPartPr>
            <p14:xfrm>
              <a:off x="5174052" y="2136328"/>
              <a:ext cx="148428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9DEC88-5683-BE16-57FC-933F541C24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20065" y="2028328"/>
                <a:ext cx="1591894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A60EF9-7964-7D28-6885-6F549CAC9894}"/>
                  </a:ext>
                </a:extLst>
              </p14:cNvPr>
              <p14:cNvContentPartPr/>
              <p14:nvPr/>
            </p14:nvContentPartPr>
            <p14:xfrm>
              <a:off x="880692" y="2333968"/>
              <a:ext cx="1029600" cy="1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A60EF9-7964-7D28-6885-6F549CAC98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673" y="2225968"/>
                <a:ext cx="1137278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8282DE-6FCF-3139-61FC-A09B36292943}"/>
                  </a:ext>
                </a:extLst>
              </p14:cNvPr>
              <p14:cNvContentPartPr/>
              <p14:nvPr/>
            </p14:nvContentPartPr>
            <p14:xfrm>
              <a:off x="7142172" y="2114728"/>
              <a:ext cx="623160" cy="37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8282DE-6FCF-3139-61FC-A09B362929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8141" y="2006728"/>
                <a:ext cx="730862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8D9DDA-4F5B-4164-383F-02C0485305CE}"/>
                  </a:ext>
                </a:extLst>
              </p14:cNvPr>
              <p14:cNvContentPartPr/>
              <p14:nvPr/>
            </p14:nvContentPartPr>
            <p14:xfrm>
              <a:off x="3233652" y="2330728"/>
              <a:ext cx="2137680" cy="55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8D9DDA-4F5B-4164-383F-02C0485305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9652" y="2223420"/>
                <a:ext cx="2245320" cy="270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D5202-68C7-1CD2-3612-CF61FE7D4E21}"/>
                  </a:ext>
                </a:extLst>
              </p14:cNvPr>
              <p14:cNvContentPartPr/>
              <p14:nvPr/>
            </p14:nvContentPartPr>
            <p14:xfrm>
              <a:off x="5603172" y="2358448"/>
              <a:ext cx="1198800" cy="1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D5202-68C7-1CD2-3612-CF61FE7D4E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49172" y="2252698"/>
                <a:ext cx="1306440" cy="228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97A040-64EE-CFE5-04A4-406C37B6AAE7}"/>
                  </a:ext>
                </a:extLst>
              </p14:cNvPr>
              <p14:cNvContentPartPr/>
              <p14:nvPr/>
            </p14:nvContentPartPr>
            <p14:xfrm>
              <a:off x="897612" y="2578048"/>
              <a:ext cx="158004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97A040-64EE-CFE5-04A4-406C37B6AA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3624" y="2470048"/>
                <a:ext cx="1687655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AFA395-954C-92A9-98B1-871972DB14C5}"/>
                  </a:ext>
                </a:extLst>
              </p14:cNvPr>
              <p14:cNvContentPartPr/>
              <p14:nvPr/>
            </p14:nvContentPartPr>
            <p14:xfrm>
              <a:off x="3274692" y="2508928"/>
              <a:ext cx="3382920" cy="145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AFA395-954C-92A9-98B1-871972DB14C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20692" y="2400928"/>
                <a:ext cx="3490560" cy="3610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DEFE961-3E6B-C53C-8CAF-4A5D6BCB750B}"/>
              </a:ext>
            </a:extLst>
          </p:cNvPr>
          <p:cNvSpPr txBox="1"/>
          <p:nvPr/>
        </p:nvSpPr>
        <p:spPr>
          <a:xfrm>
            <a:off x="720677" y="3439819"/>
            <a:ext cx="2379229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Financial Stewardship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11BD0E-44E7-5F76-4802-6D7B4E9585AC}"/>
              </a:ext>
            </a:extLst>
          </p:cNvPr>
          <p:cNvSpPr txBox="1"/>
          <p:nvPr/>
        </p:nvSpPr>
        <p:spPr>
          <a:xfrm>
            <a:off x="3773070" y="3351289"/>
            <a:ext cx="2599158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Transparency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58F04-E0F1-9FC5-B01C-60AC8AA181AB}"/>
              </a:ext>
            </a:extLst>
          </p:cNvPr>
          <p:cNvSpPr txBox="1"/>
          <p:nvPr/>
        </p:nvSpPr>
        <p:spPr>
          <a:xfrm>
            <a:off x="3636609" y="3978406"/>
            <a:ext cx="2927499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2pPr marL="57150" lvl="1">
              <a:defRPr sz="2800"/>
            </a:lvl2pPr>
          </a:lstStyle>
          <a:p>
            <a:pPr marL="5715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Accountability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0AB64-F508-8359-4A24-C53BFA38B44C}"/>
              </a:ext>
            </a:extLst>
          </p:cNvPr>
          <p:cNvSpPr txBox="1"/>
          <p:nvPr/>
        </p:nvSpPr>
        <p:spPr>
          <a:xfrm>
            <a:off x="7151724" y="3536345"/>
            <a:ext cx="1227215" cy="5232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Trust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2A295B-D322-B85B-5479-D14C25814FE8}"/>
              </a:ext>
            </a:extLst>
          </p:cNvPr>
          <p:cNvSpPr txBox="1"/>
          <p:nvPr/>
        </p:nvSpPr>
        <p:spPr>
          <a:xfrm>
            <a:off x="1778701" y="2759779"/>
            <a:ext cx="598663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BAC AY 2024 – 2025 Objectives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7B27B4-A403-C59E-6F5F-EE85A0AAA2FC}"/>
              </a:ext>
            </a:extLst>
          </p:cNvPr>
          <p:cNvSpPr/>
          <p:nvPr/>
        </p:nvSpPr>
        <p:spPr>
          <a:xfrm>
            <a:off x="3540648" y="3305135"/>
            <a:ext cx="3125208" cy="1250916"/>
          </a:xfrm>
          <a:prstGeom prst="rect">
            <a:avLst/>
          </a:prstGeom>
          <a:noFill/>
          <a:ln w="28575">
            <a:solidFill>
              <a:srgbClr val="AB2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554BD9-162E-4F6A-FFCC-D18A6EFAC4A6}"/>
              </a:ext>
            </a:extLst>
          </p:cNvPr>
          <p:cNvSpPr txBox="1"/>
          <p:nvPr/>
        </p:nvSpPr>
        <p:spPr>
          <a:xfrm>
            <a:off x="4224658" y="4408743"/>
            <a:ext cx="2020764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Communication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1" name="TextBox 20">
            <a:hlinkClick r:id="rId31"/>
            <a:extLst>
              <a:ext uri="{FF2B5EF4-FFF2-40B4-BE49-F238E27FC236}">
                <a16:creationId xmlns:a16="http://schemas.microsoft.com/office/drawing/2014/main" id="{441375A5-F633-1883-EC97-D6F39AA4DD79}"/>
              </a:ext>
            </a:extLst>
          </p:cNvPr>
          <p:cNvSpPr txBox="1"/>
          <p:nvPr/>
        </p:nvSpPr>
        <p:spPr>
          <a:xfrm>
            <a:off x="4555458" y="782689"/>
            <a:ext cx="42043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3347"/>
                </a:solidFill>
                <a:effectLst/>
                <a:uLnTx/>
                <a:uFillTx/>
                <a:latin typeface="Tisa Offc Serif Pro"/>
                <a:ea typeface="+mn-ea"/>
                <a:cs typeface="+mn-cs"/>
              </a:rPr>
              <a:t>(300.030 Faculty Bylaws of the Missouri University of Science and Technology)</a:t>
            </a:r>
          </a:p>
        </p:txBody>
      </p:sp>
    </p:spTree>
    <p:extLst>
      <p:ext uri="{BB962C8B-B14F-4D97-AF65-F5344CB8AC3E}">
        <p14:creationId xmlns:p14="http://schemas.microsoft.com/office/powerpoint/2010/main" val="10471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7D3-F855-E93C-C889-BDE52C1A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65" y="110410"/>
            <a:ext cx="8357616" cy="399137"/>
          </a:xfrm>
        </p:spPr>
        <p:txBody>
          <a:bodyPr/>
          <a:lstStyle/>
          <a:p>
            <a:pPr marL="166370" lvl="1"/>
            <a:r>
              <a:rPr lang="en-US" sz="3200" b="1" dirty="0">
                <a:latin typeface="Calibri"/>
                <a:ea typeface="Calibri"/>
                <a:cs typeface="Calibri"/>
              </a:rPr>
              <a:t>BAC 2024-25 Task 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54380-3849-192B-6DDD-702C3BEF1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 panose="02010504030101020102" pitchFamily="2" charset="0"/>
                <a:ea typeface="+mn-ea"/>
                <a:cs typeface="+mn-cs"/>
              </a:rPr>
              <a:t>Missouri University of Science and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E2D53-FCA0-2F2F-6766-C4CFC13C2367}"/>
              </a:ext>
            </a:extLst>
          </p:cNvPr>
          <p:cNvSpPr txBox="1"/>
          <p:nvPr/>
        </p:nvSpPr>
        <p:spPr>
          <a:xfrm>
            <a:off x="188224" y="762761"/>
            <a:ext cx="2616302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10% Budget Reallocation for Strategic Focused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A3642-9382-92A3-305D-57DE8D3297AF}"/>
              </a:ext>
            </a:extLst>
          </p:cNvPr>
          <p:cNvSpPr txBox="1"/>
          <p:nvPr/>
        </p:nvSpPr>
        <p:spPr>
          <a:xfrm>
            <a:off x="3447649" y="793901"/>
            <a:ext cx="1819319" cy="72934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Net Revenue per 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E5DD8-E308-126A-151A-CA394F47C7B6}"/>
              </a:ext>
            </a:extLst>
          </p:cNvPr>
          <p:cNvSpPr txBox="1"/>
          <p:nvPr/>
        </p:nvSpPr>
        <p:spPr>
          <a:xfrm>
            <a:off x="177960" y="2150868"/>
            <a:ext cx="2571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Modernization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A2CBE-1F05-83F5-C22E-A55B4107A535}"/>
              </a:ext>
            </a:extLst>
          </p:cNvPr>
          <p:cNvSpPr txBox="1"/>
          <p:nvPr/>
        </p:nvSpPr>
        <p:spPr>
          <a:xfrm>
            <a:off x="6454712" y="815355"/>
            <a:ext cx="229609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F&amp;A Distribution for Negotiated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BB3AE-8B31-60C0-D4F6-A50105A0085B}"/>
              </a:ext>
            </a:extLst>
          </p:cNvPr>
          <p:cNvSpPr txBox="1"/>
          <p:nvPr/>
        </p:nvSpPr>
        <p:spPr>
          <a:xfrm>
            <a:off x="6454712" y="1847256"/>
            <a:ext cx="239782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Salary &amp; Position Trends: Admin, Faculty, &amp; Staff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B05DA-5E61-45C9-FAF7-D15411DCB7F7}"/>
              </a:ext>
            </a:extLst>
          </p:cNvPr>
          <p:cNvSpPr txBox="1"/>
          <p:nvPr/>
        </p:nvSpPr>
        <p:spPr>
          <a:xfrm>
            <a:off x="158054" y="1817594"/>
            <a:ext cx="68516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858BE-E557-FCE2-B1CC-C2361D671888}"/>
              </a:ext>
            </a:extLst>
          </p:cNvPr>
          <p:cNvSpPr txBox="1"/>
          <p:nvPr/>
        </p:nvSpPr>
        <p:spPr>
          <a:xfrm>
            <a:off x="231757" y="2875748"/>
            <a:ext cx="698302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DEAC9-B7D8-38FE-AEA8-F4D5515690D9}"/>
              </a:ext>
            </a:extLst>
          </p:cNvPr>
          <p:cNvSpPr txBox="1"/>
          <p:nvPr/>
        </p:nvSpPr>
        <p:spPr>
          <a:xfrm>
            <a:off x="3447649" y="1516846"/>
            <a:ext cx="881781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C6028-EEA1-C479-5B72-7DBFA58CE51F}"/>
              </a:ext>
            </a:extLst>
          </p:cNvPr>
          <p:cNvSpPr txBox="1"/>
          <p:nvPr/>
        </p:nvSpPr>
        <p:spPr>
          <a:xfrm>
            <a:off x="6439365" y="1514821"/>
            <a:ext cx="952841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47AC5D1-5CF7-66F0-7805-7EB9C393747F}"/>
              </a:ext>
            </a:extLst>
          </p:cNvPr>
          <p:cNvSpPr txBox="1">
            <a:spLocks/>
          </p:cNvSpPr>
          <p:nvPr/>
        </p:nvSpPr>
        <p:spPr>
          <a:xfrm>
            <a:off x="147064" y="3301734"/>
            <a:ext cx="205211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Stellic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cost and information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0B297-E2F5-B800-79E5-E33C1CF4993D}"/>
              </a:ext>
            </a:extLst>
          </p:cNvPr>
          <p:cNvSpPr txBox="1"/>
          <p:nvPr/>
        </p:nvSpPr>
        <p:spPr>
          <a:xfrm>
            <a:off x="147488" y="4063238"/>
            <a:ext cx="952841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01EC7-BEC9-345F-7FD1-A31657252C9B}"/>
              </a:ext>
            </a:extLst>
          </p:cNvPr>
          <p:cNvSpPr txBox="1"/>
          <p:nvPr/>
        </p:nvSpPr>
        <p:spPr>
          <a:xfrm>
            <a:off x="781682" y="1830034"/>
            <a:ext cx="1218333" cy="184666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feedback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09691-F701-6966-E441-192445FDBB4C}"/>
              </a:ext>
            </a:extLst>
          </p:cNvPr>
          <p:cNvSpPr txBox="1"/>
          <p:nvPr/>
        </p:nvSpPr>
        <p:spPr>
          <a:xfrm>
            <a:off x="930059" y="2875009"/>
            <a:ext cx="1609297" cy="184666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Recommendations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65AA8-44C3-1037-B17F-8DA2BDEAEB3E}"/>
              </a:ext>
            </a:extLst>
          </p:cNvPr>
          <p:cNvSpPr txBox="1"/>
          <p:nvPr/>
        </p:nvSpPr>
        <p:spPr>
          <a:xfrm>
            <a:off x="6508587" y="2870463"/>
            <a:ext cx="68516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B8EC5-2E67-B699-FA1A-1F8B3FD4578D}"/>
              </a:ext>
            </a:extLst>
          </p:cNvPr>
          <p:cNvSpPr txBox="1"/>
          <p:nvPr/>
        </p:nvSpPr>
        <p:spPr>
          <a:xfrm>
            <a:off x="7094636" y="2875009"/>
            <a:ext cx="1218333" cy="184666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feedback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7DB0F-502C-D648-B061-B84C41DFE00B}"/>
              </a:ext>
            </a:extLst>
          </p:cNvPr>
          <p:cNvSpPr txBox="1"/>
          <p:nvPr/>
        </p:nvSpPr>
        <p:spPr>
          <a:xfrm>
            <a:off x="3281359" y="3038307"/>
            <a:ext cx="223944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UMSL Engineering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21203-9F06-F4BB-17C4-6F530D120129}"/>
              </a:ext>
            </a:extLst>
          </p:cNvPr>
          <p:cNvSpPr txBox="1"/>
          <p:nvPr/>
        </p:nvSpPr>
        <p:spPr>
          <a:xfrm>
            <a:off x="3273539" y="3407985"/>
            <a:ext cx="698302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E4456E-814F-415D-F1AC-CA45BE501C7E}"/>
              </a:ext>
            </a:extLst>
          </p:cNvPr>
          <p:cNvSpPr txBox="1"/>
          <p:nvPr/>
        </p:nvSpPr>
        <p:spPr>
          <a:xfrm>
            <a:off x="3971841" y="3407246"/>
            <a:ext cx="1510083" cy="184666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Recommendations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BB104-EF12-DEFC-E691-3942441B5750}"/>
              </a:ext>
            </a:extLst>
          </p:cNvPr>
          <p:cNvSpPr txBox="1"/>
          <p:nvPr/>
        </p:nvSpPr>
        <p:spPr>
          <a:xfrm>
            <a:off x="3242483" y="3699204"/>
            <a:ext cx="2239441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S&amp;T Bookstore Vendor Evaluation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9B867D-7740-2FCA-3F49-73993F1AE363}"/>
              </a:ext>
            </a:extLst>
          </p:cNvPr>
          <p:cNvSpPr txBox="1"/>
          <p:nvPr/>
        </p:nvSpPr>
        <p:spPr>
          <a:xfrm>
            <a:off x="3242483" y="4430897"/>
            <a:ext cx="698302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38B549-5AB4-78EA-737D-4B6453FE5DB0}"/>
              </a:ext>
            </a:extLst>
          </p:cNvPr>
          <p:cNvSpPr txBox="1"/>
          <p:nvPr/>
        </p:nvSpPr>
        <p:spPr>
          <a:xfrm>
            <a:off x="3281359" y="1749977"/>
            <a:ext cx="2511526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Grad Research Asst In-State Tuition Funding by Source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12F655-F804-F7C2-A655-00389418B535}"/>
              </a:ext>
            </a:extLst>
          </p:cNvPr>
          <p:cNvSpPr txBox="1"/>
          <p:nvPr/>
        </p:nvSpPr>
        <p:spPr>
          <a:xfrm>
            <a:off x="3289618" y="2770557"/>
            <a:ext cx="881781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AF787E-5D5F-1EBF-B30E-2224944A57CA}"/>
              </a:ext>
            </a:extLst>
          </p:cNvPr>
          <p:cNvSpPr txBox="1"/>
          <p:nvPr/>
        </p:nvSpPr>
        <p:spPr>
          <a:xfrm>
            <a:off x="6435916" y="3369331"/>
            <a:ext cx="239782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 Financial Position Reporting to Faculty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4F234D-F233-87D0-9DFF-C7698118DB05}"/>
              </a:ext>
            </a:extLst>
          </p:cNvPr>
          <p:cNvSpPr txBox="1"/>
          <p:nvPr/>
        </p:nvSpPr>
        <p:spPr>
          <a:xfrm>
            <a:off x="6525232" y="4375834"/>
            <a:ext cx="2385823" cy="184666"/>
          </a:xfrm>
          <a:prstGeom prst="rect">
            <a:avLst/>
          </a:prstGeom>
          <a:solidFill>
            <a:srgbClr val="FEE566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Starting, Requests made to VCFO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92242-0124-3363-87AF-E7C9DFDC693A}"/>
              </a:ext>
            </a:extLst>
          </p:cNvPr>
          <p:cNvSpPr txBox="1"/>
          <p:nvPr/>
        </p:nvSpPr>
        <p:spPr>
          <a:xfrm>
            <a:off x="7346270" y="1554601"/>
            <a:ext cx="1218333" cy="184666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feedback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E89DF-B889-3F9C-1960-DF3CEBF24B33}"/>
              </a:ext>
            </a:extLst>
          </p:cNvPr>
          <p:cNvSpPr txBox="1"/>
          <p:nvPr/>
        </p:nvSpPr>
        <p:spPr>
          <a:xfrm>
            <a:off x="7094636" y="3064221"/>
            <a:ext cx="1510083" cy="184666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Recommendations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0" grpId="0" animBg="1"/>
      <p:bldP spid="36" grpId="0" animBg="1"/>
      <p:bldP spid="37" grpId="0" animBg="1"/>
      <p:bldP spid="3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3E85-96E8-77C6-D11C-38E150710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BB5509-BCC2-3314-09AC-A6A7916A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98" y="2644659"/>
            <a:ext cx="1073059" cy="14995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9C5E81-3F3A-2A13-2BE7-9AF15E78FA8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56D99-4347-6FD7-1546-1BC8702F6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591" y="4761665"/>
            <a:ext cx="5805898" cy="365125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 panose="02010504030101020102" pitchFamily="2" charset="0"/>
                <a:ea typeface="+mn-ea"/>
                <a:cs typeface="+mn-cs"/>
              </a:rPr>
              <a:t>Missouri University of Science and Technology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686C66-D627-6C33-3BFD-026D11C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3" y="90910"/>
            <a:ext cx="8356154" cy="399137"/>
          </a:xfrm>
        </p:spPr>
        <p:txBody>
          <a:bodyPr/>
          <a:lstStyle/>
          <a:p>
            <a:pPr algn="ctr"/>
            <a:r>
              <a:rPr lang="en-US"/>
              <a:t>Budgetary Affairs Committee (BAC) Members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B8695026-5D3B-97E6-A29E-EFD357838098}"/>
              </a:ext>
            </a:extLst>
          </p:cNvPr>
          <p:cNvSpPr>
            <a:spLocks noGrp="1"/>
          </p:cNvSpPr>
          <p:nvPr>
            <p:ph type="subTitle" idx="26"/>
          </p:nvPr>
        </p:nvSpPr>
        <p:spPr>
          <a:xfrm>
            <a:off x="-32068" y="901701"/>
            <a:ext cx="1800460" cy="1329476"/>
          </a:xfrm>
        </p:spPr>
        <p:txBody>
          <a:bodyPr/>
          <a:lstStyle/>
          <a:p>
            <a:pPr algn="ctr"/>
            <a:r>
              <a:rPr lang="en-US" sz="2000" dirty="0"/>
              <a:t>Academic Year </a:t>
            </a:r>
          </a:p>
          <a:p>
            <a:pPr algn="ctr"/>
            <a:r>
              <a:rPr lang="en-US" sz="2000" dirty="0"/>
              <a:t>2025-2026</a:t>
            </a:r>
          </a:p>
          <a:p>
            <a:pPr algn="ctr"/>
            <a:endParaRPr lang="en-US" sz="2000" dirty="0"/>
          </a:p>
        </p:txBody>
      </p:sp>
      <p:pic>
        <p:nvPicPr>
          <p:cNvPr id="1026" name="Picture 2" descr="Picture of Dr. Jagannathan Sarangapani">
            <a:extLst>
              <a:ext uri="{FF2B5EF4-FFF2-40B4-BE49-F238E27FC236}">
                <a16:creationId xmlns:a16="http://schemas.microsoft.com/office/drawing/2014/main" id="{B8CFB103-F7A3-8E87-B19F-1951C08E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01" y="558043"/>
            <a:ext cx="10972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B752F6-5119-CEA4-3E37-F91A8929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08" y="554701"/>
            <a:ext cx="109557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9E15C4-646E-D186-0A13-39CBA8A5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35" y="2644659"/>
            <a:ext cx="109637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23CC62F-56F4-92C1-69F8-2E1998C9F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824" r="14708" b="32358"/>
          <a:stretch/>
        </p:blipFill>
        <p:spPr bwMode="auto">
          <a:xfrm>
            <a:off x="3350066" y="542680"/>
            <a:ext cx="110018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82C337A-358F-6444-8870-C3DDD5A35D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522" r="11861" b="14367"/>
          <a:stretch/>
        </p:blipFill>
        <p:spPr>
          <a:xfrm>
            <a:off x="3357108" y="2644659"/>
            <a:ext cx="1094594" cy="1463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127A56-67D7-4EFB-1F0B-850793123BA8}"/>
              </a:ext>
            </a:extLst>
          </p:cNvPr>
          <p:cNvSpPr txBox="1"/>
          <p:nvPr/>
        </p:nvSpPr>
        <p:spPr>
          <a:xfrm>
            <a:off x="3176546" y="4107376"/>
            <a:ext cx="144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Bih-Ru Lea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leabi@mst.edu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Kummer 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66E9C58D-8B84-EE43-8E8D-F57B17988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7200" r="10700" b="20800"/>
          <a:stretch/>
        </p:blipFill>
        <p:spPr bwMode="auto">
          <a:xfrm>
            <a:off x="1703567" y="500075"/>
            <a:ext cx="117043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5EE75-A930-C9D8-785B-A6DB3CF8EB4A}"/>
              </a:ext>
            </a:extLst>
          </p:cNvPr>
          <p:cNvSpPr txBox="1"/>
          <p:nvPr/>
        </p:nvSpPr>
        <p:spPr>
          <a:xfrm>
            <a:off x="2900166" y="1981799"/>
            <a:ext cx="1800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Melanie Mormile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mmormile@mst.edu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CD087-416B-6883-27BF-0313C8852A5B}"/>
              </a:ext>
            </a:extLst>
          </p:cNvPr>
          <p:cNvSpPr txBox="1"/>
          <p:nvPr/>
        </p:nvSpPr>
        <p:spPr>
          <a:xfrm>
            <a:off x="7647622" y="2021083"/>
            <a:ext cx="1547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Michael Meagher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mmeagher@mst.edu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84840-7161-3570-F101-AB4E18005133}"/>
              </a:ext>
            </a:extLst>
          </p:cNvPr>
          <p:cNvSpPr txBox="1"/>
          <p:nvPr/>
        </p:nvSpPr>
        <p:spPr>
          <a:xfrm>
            <a:off x="6026573" y="2008819"/>
            <a:ext cx="15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Jag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Sarangapani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sarangap@mst.edu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2A22A-3540-3AA8-D4D1-1F058EB1B0D0}"/>
              </a:ext>
            </a:extLst>
          </p:cNvPr>
          <p:cNvSpPr txBox="1"/>
          <p:nvPr/>
        </p:nvSpPr>
        <p:spPr>
          <a:xfrm>
            <a:off x="4537331" y="1993820"/>
            <a:ext cx="15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David Bayless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dbayless@mst.edu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6A4F0-2532-83F9-6ACB-25EF55577816}"/>
              </a:ext>
            </a:extLst>
          </p:cNvPr>
          <p:cNvSpPr txBox="1"/>
          <p:nvPr/>
        </p:nvSpPr>
        <p:spPr>
          <a:xfrm>
            <a:off x="7236872" y="4048908"/>
            <a:ext cx="2067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Logan Garton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lwgcf2@mst.edu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Council, Civil Eng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26076-E8B7-EF0C-3AA8-686173AF7F5A}"/>
              </a:ext>
            </a:extLst>
          </p:cNvPr>
          <p:cNvSpPr txBox="1"/>
          <p:nvPr/>
        </p:nvSpPr>
        <p:spPr>
          <a:xfrm>
            <a:off x="1318011" y="1948531"/>
            <a:ext cx="1966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CFO Alysha O'Neil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alysha.oneil@mst.edu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&amp; Operations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70BEE-DAE1-3CCB-FEDF-0076954196D2}"/>
              </a:ext>
            </a:extLst>
          </p:cNvPr>
          <p:cNvSpPr txBox="1"/>
          <p:nvPr/>
        </p:nvSpPr>
        <p:spPr>
          <a:xfrm>
            <a:off x="1520202" y="4083778"/>
            <a:ext cx="1547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Kelly Homan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khoman@mst.edu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40EA2-655C-EEF5-A64A-36C00D5F960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4677" t="4197" r="32852" b="40225"/>
          <a:stretch/>
        </p:blipFill>
        <p:spPr>
          <a:xfrm>
            <a:off x="7711894" y="2674694"/>
            <a:ext cx="1073059" cy="1404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B5CEF-27DB-CA3F-8B7A-0A73A36DE4D9}"/>
              </a:ext>
            </a:extLst>
          </p:cNvPr>
          <p:cNvSpPr txBox="1"/>
          <p:nvPr/>
        </p:nvSpPr>
        <p:spPr>
          <a:xfrm>
            <a:off x="4501572" y="4093114"/>
            <a:ext cx="159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Dr. Michael Moats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9"/>
              </a:rPr>
              <a:t>moatsm@mst.edu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7A1A3-353A-9A0A-88D2-D940F35B763C}"/>
              </a:ext>
            </a:extLst>
          </p:cNvPr>
          <p:cNvSpPr/>
          <p:nvPr/>
        </p:nvSpPr>
        <p:spPr>
          <a:xfrm>
            <a:off x="6317084" y="2711506"/>
            <a:ext cx="1172846" cy="13949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2BF44"/>
              </a:solidFill>
              <a:effectLst/>
              <a:uLnTx/>
              <a:uFillTx/>
              <a:latin typeface="Tisa Offc Serif Pro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3C88B-9BDB-B220-649A-0BA76850FFC3}"/>
              </a:ext>
            </a:extLst>
          </p:cNvPr>
          <p:cNvSpPr txBox="1"/>
          <p:nvPr/>
        </p:nvSpPr>
        <p:spPr>
          <a:xfrm>
            <a:off x="6084312" y="4130047"/>
            <a:ext cx="1468680" cy="4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Graduate Faculty Council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7E47C-E25D-1B8A-FBA3-08991674CFB2}"/>
              </a:ext>
            </a:extLst>
          </p:cNvPr>
          <p:cNvSpPr txBox="1"/>
          <p:nvPr/>
        </p:nvSpPr>
        <p:spPr>
          <a:xfrm>
            <a:off x="3355715" y="3954704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916CD-311A-E28F-81F9-52CEA9C3C03C}"/>
              </a:ext>
            </a:extLst>
          </p:cNvPr>
          <p:cNvSpPr txBox="1"/>
          <p:nvPr/>
        </p:nvSpPr>
        <p:spPr>
          <a:xfrm>
            <a:off x="1785430" y="3906751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8AED75-D850-B894-08CB-F374741D5B6D}"/>
              </a:ext>
            </a:extLst>
          </p:cNvPr>
          <p:cNvSpPr txBox="1"/>
          <p:nvPr/>
        </p:nvSpPr>
        <p:spPr>
          <a:xfrm>
            <a:off x="3297803" y="1843273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7A0B4-6B1B-FD4A-AD0F-B2103FC6D247}"/>
              </a:ext>
            </a:extLst>
          </p:cNvPr>
          <p:cNvSpPr txBox="1"/>
          <p:nvPr/>
        </p:nvSpPr>
        <p:spPr>
          <a:xfrm>
            <a:off x="6280409" y="1843322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F85716-1E52-0054-5166-BA2D64F10DF8}"/>
              </a:ext>
            </a:extLst>
          </p:cNvPr>
          <p:cNvSpPr txBox="1"/>
          <p:nvPr/>
        </p:nvSpPr>
        <p:spPr>
          <a:xfrm>
            <a:off x="4838961" y="1821008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A20482-56EB-41E7-63F8-0EDCFA10219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1" r="10127" b="1185"/>
          <a:stretch/>
        </p:blipFill>
        <p:spPr>
          <a:xfrm>
            <a:off x="7866572" y="554603"/>
            <a:ext cx="1096372" cy="14630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5ED269-5E26-C2D1-1F01-529BD85F329F}"/>
              </a:ext>
            </a:extLst>
          </p:cNvPr>
          <p:cNvSpPr txBox="1"/>
          <p:nvPr/>
        </p:nvSpPr>
        <p:spPr>
          <a:xfrm>
            <a:off x="7858730" y="1827449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3A6A9-5512-4506-43CA-09EF1654F18E}"/>
              </a:ext>
            </a:extLst>
          </p:cNvPr>
          <p:cNvSpPr txBox="1"/>
          <p:nvPr/>
        </p:nvSpPr>
        <p:spPr>
          <a:xfrm>
            <a:off x="1700796" y="1782371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0596E8-CBE3-E187-18BA-4C0DFF053300}"/>
              </a:ext>
            </a:extLst>
          </p:cNvPr>
          <p:cNvSpPr txBox="1"/>
          <p:nvPr/>
        </p:nvSpPr>
        <p:spPr>
          <a:xfrm>
            <a:off x="7680329" y="3905148"/>
            <a:ext cx="356803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StuC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473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05062C-3360-3702-0F22-15E42744275A}"/>
              </a:ext>
            </a:extLst>
          </p:cNvPr>
          <p:cNvSpPr txBox="1"/>
          <p:nvPr/>
        </p:nvSpPr>
        <p:spPr>
          <a:xfrm>
            <a:off x="-54776" y="2658653"/>
            <a:ext cx="193835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Membership: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Faculty Senate (FS):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Department (D): 4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Graduate Faculty (G):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 Council (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):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Chancellor Appointed: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919844-2C27-FBE9-45B5-78456628E2F7}"/>
              </a:ext>
            </a:extLst>
          </p:cNvPr>
          <p:cNvSpPr txBox="1"/>
          <p:nvPr/>
        </p:nvSpPr>
        <p:spPr>
          <a:xfrm>
            <a:off x="4869611" y="3954704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D6C33-4A73-9BBC-7D70-F098501EF68B}"/>
              </a:ext>
            </a:extLst>
          </p:cNvPr>
          <p:cNvSpPr txBox="1"/>
          <p:nvPr/>
        </p:nvSpPr>
        <p:spPr>
          <a:xfrm>
            <a:off x="6316078" y="3907940"/>
            <a:ext cx="19343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5473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823728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479E-767D-9BDA-1A78-DD37B44D9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0071-CB12-EE3B-5928-DF7197B1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17" y="33566"/>
            <a:ext cx="8357616" cy="399137"/>
          </a:xfrm>
        </p:spPr>
        <p:txBody>
          <a:bodyPr/>
          <a:lstStyle/>
          <a:p>
            <a:pPr marL="166370" lvl="1"/>
            <a:r>
              <a:rPr lang="en-US" sz="3200" b="1">
                <a:latin typeface="Calibri"/>
                <a:ea typeface="Calibri"/>
                <a:cs typeface="Calibri"/>
              </a:rPr>
              <a:t>BAC 2025 - 26 Plan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39BFA-89F2-71AA-FA53-3BC1AB99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sa Offc Serif Pro" panose="02010504030101020102" pitchFamily="2" charset="0"/>
                <a:ea typeface="+mn-ea"/>
                <a:cs typeface="+mn-cs"/>
              </a:rPr>
              <a:t>Missouri University of Science and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2A649-976D-9E44-E466-E392DDA780F4}"/>
              </a:ext>
            </a:extLst>
          </p:cNvPr>
          <p:cNvSpPr txBox="1"/>
          <p:nvPr/>
        </p:nvSpPr>
        <p:spPr>
          <a:xfrm>
            <a:off x="86611" y="432703"/>
            <a:ext cx="580589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2025-2026 Plan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meeting: 12:15 – 1:45 p.m. Wednesday, 2</a:t>
            </a:r>
            <a:r>
              <a:rPr lang="en-US" sz="18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week of each month, except 11/5 &amp; 1/14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Meeting: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10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Requests to BAC by </a:t>
            </a:r>
            <a:r>
              <a:rPr lang="en-US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11:59 pm on Monday, 9-9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email or </a:t>
            </a:r>
            <a:r>
              <a:rPr lang="en-US" sz="18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form. </a:t>
            </a:r>
            <a:endParaRPr lang="en-US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1313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Plan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Current: Faculty Senate Meetings, Department Chair Council</a:t>
            </a:r>
          </a:p>
          <a:p>
            <a:pPr marL="684213" lvl="2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considerations</a:t>
            </a:r>
          </a:p>
          <a:p>
            <a:pPr marL="914400" lvl="3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 provides a one-page summary to department chairs, senators, and the Provost prior to each Faculty Senate meeting</a:t>
            </a:r>
          </a:p>
          <a:p>
            <a:pPr marL="914400" lvl="3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more detailed Faculty Senate meeting agenda to keep faculty informed and encourage attendance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9ED151-004D-1742-B33A-39CE806F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11" y="2617598"/>
            <a:ext cx="2042970" cy="2042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E19A0-2A2A-F143-D90D-C7D6BDA46082}"/>
              </a:ext>
            </a:extLst>
          </p:cNvPr>
          <p:cNvSpPr txBox="1"/>
          <p:nvPr/>
        </p:nvSpPr>
        <p:spPr>
          <a:xfrm>
            <a:off x="5760720" y="1481480"/>
            <a:ext cx="329666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Input or Request Information 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https://tinyurl.com/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endParaRPr lang="en-US" sz="16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B3AB7A-E0FA-34AA-51F9-D69D496F643B}"/>
              </a:ext>
            </a:extLst>
          </p:cNvPr>
          <p:cNvSpPr/>
          <p:nvPr/>
        </p:nvSpPr>
        <p:spPr>
          <a:xfrm>
            <a:off x="5760720" y="1560845"/>
            <a:ext cx="44196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52218-5BE8-F74F-056C-B94A53C06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E42889-8455-A95F-4A35-3FE438FA0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BEC58-6178-0116-DEDB-ECBAA2569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C. Information </a:t>
            </a:r>
            <a:br>
              <a:rPr lang="en-US" sz="3600" dirty="0"/>
            </a:br>
            <a:r>
              <a:rPr lang="en-US" sz="3600" dirty="0"/>
              <a:t>	    Technology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35D5E2-45FC-501E-8F5E-D69E04D6F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D. Stutts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5EB93-0297-7354-438E-400A2A26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2868F-A2B7-021E-BDAD-8A24EBB7D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578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7E3B153-5CBB-1F1D-0CD0-9E4FC03D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2025 Spring IT Survey – Final Report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CB8CD73-FF1E-0957-1B29-4C56D47E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lvl="0"/>
            <a:r>
              <a:rPr lang="en-US" dirty="0">
                <a:latin typeface="Tisa Offc Serif Pro"/>
              </a:rPr>
              <a:t>Final report from Spring 2025 Survey of IT performance is available for S&amp;T community (link/</a:t>
            </a:r>
            <a:r>
              <a:rPr lang="en-US">
                <a:latin typeface="Tisa Offc Serif Pro"/>
              </a:rPr>
              <a:t>QR below)</a:t>
            </a:r>
            <a:endParaRPr lang="en-US" dirty="0">
              <a:latin typeface="Tisa Offc Serif Pro"/>
            </a:endParaRPr>
          </a:p>
          <a:p>
            <a:pPr lvl="1"/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IT-Survey-Early Spring 2025-Report-FINAL.pdf</a:t>
            </a:r>
            <a:r>
              <a:rPr lang="en-US" dirty="0"/>
              <a:t> </a:t>
            </a:r>
            <a:r>
              <a:rPr lang="en-US" dirty="0">
                <a:latin typeface="Tisa Offc Serif Pro"/>
              </a:rPr>
              <a:t>---&gt; </a:t>
            </a:r>
          </a:p>
          <a:p>
            <a:pPr lvl="1" indent="-334645"/>
            <a:endParaRPr lang="en-US" dirty="0">
              <a:latin typeface="Tisa Offc Serif Pro"/>
            </a:endParaRPr>
          </a:p>
          <a:p>
            <a:pPr lvl="1" indent="-334645"/>
            <a:r>
              <a:rPr lang="en-US" dirty="0">
                <a:latin typeface="Tisa Offc Serif Pro"/>
              </a:rPr>
              <a:t>ITCC plans to repeat survey twice a year to track </a:t>
            </a:r>
            <a:br>
              <a:rPr lang="en-US" dirty="0"/>
            </a:br>
            <a:r>
              <a:rPr lang="en-US" dirty="0">
                <a:latin typeface="Tisa Offc Serif Pro"/>
              </a:rPr>
              <a:t>progress and update goals for IT/ITCC</a:t>
            </a:r>
          </a:p>
          <a:p>
            <a:pPr lvl="2" indent="-334645"/>
            <a:r>
              <a:rPr lang="en-US" dirty="0">
                <a:latin typeface="Tisa Offc Serif Pro"/>
              </a:rPr>
              <a:t>Next one in October 2025</a:t>
            </a:r>
          </a:p>
          <a:p>
            <a:pPr lvl="1" indent="-334645"/>
            <a:endParaRPr lang="en-US" dirty="0">
              <a:latin typeface="Tisa Offc Serif Pro"/>
            </a:endParaRPr>
          </a:p>
          <a:p>
            <a:pPr lvl="1" indent="-334645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44EFE2-02B2-4B3F-07DF-8D421B78A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Missouri University of Science and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D8AB7-AC4E-4C7B-7D9F-5547949AA09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6766243-F255-E562-24E7-8E36F4EF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1724521"/>
            <a:ext cx="2197868" cy="21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B9A100-0100-F262-D714-5430529095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31AE2-9F72-3D8E-1686-AD2A3C9FE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IV. President’s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DCEC3-E224-5A81-AB0D-F61BDF52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0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46BA7-E37E-2231-BE69-CD252AA6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2F7A42-59B9-1D3A-345F-6204769862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5D428-B8FD-794A-CDAD-54F1E4BC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D. Personnel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F5AFE1-542D-D10E-116F-67C5F68D8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E5EE5-C593-6CCF-3D34-092CD4FD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291B3-F287-60C4-F9B9-FEFA67758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770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58CF-34A3-D579-13A5-864E97DD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Personnel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FFC-0120-B333-287D-EE9171F6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Completed revisions of Teaching Improvement plans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Discussion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Next Steps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Motion: The Personnel committee moves that the Faculty Senate endorse the use of the proposed Teaching Improvement Plan document to facilitate discussions between chairs and faculty to improve teaching.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0E78-9C36-9FAC-A473-2A840E8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C01CAF-3F0A-F8FA-E55A-778E6F10D8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Dave Westenberg</a:t>
            </a:r>
          </a:p>
        </p:txBody>
      </p:sp>
    </p:spTree>
    <p:extLst>
      <p:ext uri="{BB962C8B-B14F-4D97-AF65-F5344CB8AC3E}">
        <p14:creationId xmlns:p14="http://schemas.microsoft.com/office/powerpoint/2010/main" val="15671025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237A-EA98-A6EB-6C5E-B214E40EB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0239-2CA2-F138-FC16-B90857D6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Personnel 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1EFD-8D39-F4EC-B9DC-4A208317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Annual Campus Climate Survey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Not ready to present quantitative data yet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Discussion of plans to revise the frequency of surveys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F585D-5751-693B-F4EC-70B9C5A7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066C0B-8985-5999-4B77-20C2EA53323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Dave Westenberg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0DA76-5B80-696A-A829-17CACD65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8" y="2571750"/>
            <a:ext cx="6809231" cy="17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0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E4F4-FC45-57B5-C3FE-7BF10A44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DF59F1-087D-1FE5-B2D8-86B1FB8CC8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B10EC-17FD-430D-6856-A6066E57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600893" cy="1790700"/>
          </a:xfrm>
        </p:spPr>
        <p:txBody>
          <a:bodyPr/>
          <a:lstStyle/>
          <a:p>
            <a:r>
              <a:rPr lang="en-US" dirty="0"/>
              <a:t>VII. Committee Reports</a:t>
            </a: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D. Public Occasions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C318A0-8EC1-F798-8B9A-AD3C0E23B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A. Behrendt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1BEF2-B95E-E62C-1955-DB5F1253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E11BF7-0889-17D0-E0F0-0DCD2A37C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403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2C98-1D4F-8765-BD81-F595723D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0F432-ECE3-D553-624C-130D6533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Occasions Committee moves to combine the Master's and Doctoral graduation ceremonies so that, beginning with the Fall 2025 term, both take place at the Friday evening commencement ceremony.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A57C7-8F28-C93F-8A36-9F3ABC2B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187DE6-D964-8130-CA9E-A5B59927D30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4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F4F7B4-0FBD-1F8F-86B8-35095B0290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731A-3449-556A-5882-8E33CD575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307592"/>
            <a:ext cx="5935745" cy="1790700"/>
          </a:xfrm>
        </p:spPr>
        <p:txBody>
          <a:bodyPr/>
          <a:lstStyle/>
          <a:p>
            <a:r>
              <a:rPr lang="en-US" dirty="0"/>
              <a:t>VIII. Unfinished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8961E-F8F8-12E1-9C47-F134E305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87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F5E2C9-AC5F-8377-78AE-CE611E111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FDEFA-6E51-1B59-6441-31D5A99D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IX. New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4C0BF-9677-D764-350C-D130FEE0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68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24BAC1-B47C-DE52-146E-0C92BF68D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6C5E9-4D00-2C1A-08D2-3F8C66335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1307592"/>
            <a:ext cx="5980820" cy="1790700"/>
          </a:xfrm>
        </p:spPr>
        <p:txBody>
          <a:bodyPr/>
          <a:lstStyle/>
          <a:p>
            <a:r>
              <a:rPr lang="en-US" dirty="0"/>
              <a:t>X. Q&amp;A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B43D71-1FE1-09D9-1B3B-35F62B5BC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F4250-60E0-9B6F-A00E-F41C6850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716443-34C5-715E-9632-537F2B369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53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E5E9C7-041D-E7AD-0262-620A4A7358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B2681-B898-5D63-C18D-1E24758DC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XI. Announcements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CEA354-2828-BDF4-039B-A701F8130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60387-E179-CD97-3ED6-A97BEA56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89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C06D6F-DFC7-BA09-AA19-C8309F1A77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7EBC2-1052-35EA-DC68-98DF34FD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XII. Adjourn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C1D1F9-6BD3-8E12-7D9A-EFDAA82E9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422D1-4063-5424-02A8-FDFC1FFB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FB70D5-347D-6570-D3B0-C13B72F50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58CF-34A3-D579-13A5-864E97DD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IFC – 5/5/2025, In Person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FFC-0120-B333-287D-EE9171F6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Voluntary defined contribution opt-in 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Pending Curators' approval (voting today).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Benefit Managers: RFPs ongoing for medical and pharmacy.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Digital Accessibility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Federal law, will be effective April 24, 2026. 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Campus-wide effort.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Dave Westenberg will be Chair of IFC next year.</a:t>
            </a:r>
          </a:p>
          <a:p>
            <a:pPr marL="6286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0E78-9C36-9FAC-A473-2A840E8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C01CAF-3F0A-F8FA-E55A-778E6F10D8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Topics discussed</a:t>
            </a:r>
          </a:p>
        </p:txBody>
      </p:sp>
    </p:spTree>
    <p:extLst>
      <p:ext uri="{BB962C8B-B14F-4D97-AF65-F5344CB8AC3E}">
        <p14:creationId xmlns:p14="http://schemas.microsoft.com/office/powerpoint/2010/main" val="1140382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1433-C2E6-F5B1-28AA-BC48DF955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DC78-5EDF-82F5-A315-14A46A332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Westenberg</a:t>
            </a:r>
          </a:p>
          <a:p>
            <a:r>
              <a:rPr lang="en-US" dirty="0"/>
              <a:t>President, Faculty Senate</a:t>
            </a:r>
          </a:p>
          <a:p>
            <a:r>
              <a:rPr lang="en-US" dirty="0"/>
              <a:t>djwesten@mst.edu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343B-AC2B-907A-DE8B-66FDD78C8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facultysenate.mst.edu</a:t>
            </a:r>
          </a:p>
        </p:txBody>
      </p:sp>
    </p:spTree>
    <p:extLst>
      <p:ext uri="{BB962C8B-B14F-4D97-AF65-F5344CB8AC3E}">
        <p14:creationId xmlns:p14="http://schemas.microsoft.com/office/powerpoint/2010/main" val="65524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625C-B48F-3957-1F35-FE157347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Campus Matters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CED4-A50A-05BB-0596-ABD5E5E9A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See Miner Momentum for topics discussed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Enrollment Workshop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Melt reduction, K-12 engagement, communication strategy, etc.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Regional Innovation Ecosystem report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Christine </a:t>
            </a:r>
            <a:r>
              <a:rPr lang="en-US" dirty="0" err="1"/>
              <a:t>Karslake</a:t>
            </a:r>
            <a:r>
              <a:rPr lang="en-US" dirty="0"/>
              <a:t>, Assoc. VC Innovation, Entrepreneurship, and Commercialization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Five-Year Plan – Training and support for disclosures, patents, start-ups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E347-E599-1ED3-DC88-6EA6127E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7CCB-A837-3E49-BD58-C1431ED74F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26F845-316C-81DF-9EDD-F2347881214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/>
              <a:t>Leadership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9186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 Logo">
  <a:themeElements>
    <a:clrScheme name="SandT2018">
      <a:dk1>
        <a:srgbClr val="154734"/>
      </a:dk1>
      <a:lt1>
        <a:srgbClr val="72BF44"/>
      </a:lt1>
      <a:dk2>
        <a:srgbClr val="000000"/>
      </a:dk2>
      <a:lt2>
        <a:srgbClr val="FFFFFF"/>
      </a:lt2>
      <a:accent1>
        <a:srgbClr val="007A33"/>
      </a:accent1>
      <a:accent2>
        <a:srgbClr val="003B49"/>
      </a:accent2>
      <a:accent3>
        <a:srgbClr val="2DCCD3"/>
      </a:accent3>
      <a:accent4>
        <a:srgbClr val="E87722"/>
      </a:accent4>
      <a:accent5>
        <a:srgbClr val="00858A"/>
      </a:accent5>
      <a:accent6>
        <a:srgbClr val="BFD730"/>
      </a:accent6>
      <a:hlink>
        <a:srgbClr val="00858A"/>
      </a:hlink>
      <a:folHlink>
        <a:srgbClr val="63666A"/>
      </a:folHlink>
    </a:clrScheme>
    <a:fontScheme name="S&amp;T Combo">
      <a:majorFont>
        <a:latin typeface="Franklin Gothic Medium"/>
        <a:ea typeface=""/>
        <a:cs typeface=""/>
      </a:majorFont>
      <a:minorFont>
        <a:latin typeface="Tisa Offc Serif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SFT-2022" id="{DF38B14D-C4CF-1B4B-8EE7-30410C02774E}" vid="{2C75E003-600E-2A43-9EDE-E0AC60EB2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egas">
      <a:srgbClr val="CEB888"/>
    </a:custClr>
    <a:custClr name="Silver">
      <a:srgbClr val="B2B4B2"/>
    </a:custClr>
    <a:custClr name="Shuttle">
      <a:srgbClr val="63666A"/>
    </a:custClr>
    <a:custClr name="Petra">
      <a:srgbClr val="ACA199"/>
    </a:custClr>
    <a:custClr name="Pebble">
      <a:srgbClr val="D6D1CA"/>
    </a:custClr>
    <a:custClr name="Orient">
      <a:srgbClr val="005F83"/>
    </a:custClr>
    <a:custClr name="Mist">
      <a:srgbClr val="B1E4E3"/>
    </a:custClr>
    <a:custClr name="Gold">
      <a:srgbClr val="DAAA00"/>
    </a:custClr>
    <a:custClr name="Candle">
      <a:srgbClr val="FED925"/>
    </a:custClr>
    <a:custClr name="Ruby">
      <a:srgbClr val="AB2328"/>
    </a:custClr>
    <a:custClr name="Amethyst">
      <a:srgbClr val="3F3A6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f8fd6e-abf1-4ee7-bfe4-a629b6b25e33">
      <Terms xmlns="http://schemas.microsoft.com/office/infopath/2007/PartnerControls"/>
    </lcf76f155ced4ddcb4097134ff3c332f>
    <TaxCatchAll xmlns="80f7cbb1-0833-4e89-aff9-818de22300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317DD5B2FFB4E8A9C46E06B492B81" ma:contentTypeVersion="11" ma:contentTypeDescription="Create a new document." ma:contentTypeScope="" ma:versionID="96d4d4e1c7ab052e88e3a1d29f607d39">
  <xsd:schema xmlns:xsd="http://www.w3.org/2001/XMLSchema" xmlns:xs="http://www.w3.org/2001/XMLSchema" xmlns:p="http://schemas.microsoft.com/office/2006/metadata/properties" xmlns:ns2="14f8fd6e-abf1-4ee7-bfe4-a629b6b25e33" xmlns:ns3="80f7cbb1-0833-4e89-aff9-818de223006a" targetNamespace="http://schemas.microsoft.com/office/2006/metadata/properties" ma:root="true" ma:fieldsID="3360f75ce61477c298b39ebc75c0b14c" ns2:_="" ns3:_="">
    <xsd:import namespace="14f8fd6e-abf1-4ee7-bfe4-a629b6b25e33"/>
    <xsd:import namespace="80f7cbb1-0833-4e89-aff9-818de22300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8fd6e-abf1-4ee7-bfe4-a629b6b25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7cbb1-0833-4e89-aff9-818de223006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892c019-70dc-486c-85ec-93d0dc7fa716}" ma:internalName="TaxCatchAll" ma:showField="CatchAllData" ma:web="80f7cbb1-0833-4e89-aff9-818de2230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72F0A-6B6D-498A-B33E-466E9BF5B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28EFD-54D5-4E5E-9F8A-5C1461CDF9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005F29-8CB1-4EA2-8683-0E394F25BB9D}"/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</Template>
  <TotalTime>609</TotalTime>
  <Words>3192</Words>
  <Application>Microsoft Office PowerPoint</Application>
  <PresentationFormat>On-screen Show (16:9)</PresentationFormat>
  <Paragraphs>555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7" baseType="lpstr">
      <vt:lpstr>.Hiragino Kaku Gothic Interface W3</vt:lpstr>
      <vt:lpstr>Arial</vt:lpstr>
      <vt:lpstr>Calibri</vt:lpstr>
      <vt:lpstr>Courier New</vt:lpstr>
      <vt:lpstr>Encode Sans Normal Black</vt:lpstr>
      <vt:lpstr>Franklin Gothic Demi</vt:lpstr>
      <vt:lpstr>Franklin Gothic Medium</vt:lpstr>
      <vt:lpstr>Lucida Grande</vt:lpstr>
      <vt:lpstr>Orgon Slab ExtraLight</vt:lpstr>
      <vt:lpstr>Orgon Slab Light</vt:lpstr>
      <vt:lpstr>Orgon Slab Medium</vt:lpstr>
      <vt:lpstr>Roboto</vt:lpstr>
      <vt:lpstr>Symbol</vt:lpstr>
      <vt:lpstr>System Font Regular</vt:lpstr>
      <vt:lpstr>Tisa Offc Serif Pro</vt:lpstr>
      <vt:lpstr>Wingdings</vt:lpstr>
      <vt:lpstr>Primary Logo</vt:lpstr>
      <vt:lpstr>Faculty Senate Meeting</vt:lpstr>
      <vt:lpstr>PowerPoint Presentation</vt:lpstr>
      <vt:lpstr>I. Call to order</vt:lpstr>
      <vt:lpstr>II. Roll Call</vt:lpstr>
      <vt:lpstr>III. Consent Agenda</vt:lpstr>
      <vt:lpstr>Consent Agenda</vt:lpstr>
      <vt:lpstr>IV. President’s Report</vt:lpstr>
      <vt:lpstr>IFC – 5/5/2025, In Person</vt:lpstr>
      <vt:lpstr>Campus Matters</vt:lpstr>
      <vt:lpstr>Campus Matters</vt:lpstr>
      <vt:lpstr>Campus Matters</vt:lpstr>
      <vt:lpstr>Campus Matters</vt:lpstr>
      <vt:lpstr>PowerPoint Presentation</vt:lpstr>
      <vt:lpstr>V. Campus Reports  A. Staff Council</vt:lpstr>
      <vt:lpstr>Staff Council</vt:lpstr>
      <vt:lpstr>V. Campus Reports  B. Student Council</vt:lpstr>
      <vt:lpstr>Student Council</vt:lpstr>
      <vt:lpstr>V. Campus Reports  C. Council of Graduate               Students</vt:lpstr>
      <vt:lpstr>Council of Graduate Students</vt:lpstr>
      <vt:lpstr>VI. Special Topics  A. Digital Accessibility</vt:lpstr>
      <vt:lpstr>Title II Update</vt:lpstr>
      <vt:lpstr>VII. Committee Reports  A. Administrative Review</vt:lpstr>
      <vt:lpstr>2024-2025 Members</vt:lpstr>
      <vt:lpstr>Positions Approved for Review</vt:lpstr>
      <vt:lpstr>Timeline and Process</vt:lpstr>
      <vt:lpstr>The Review Process</vt:lpstr>
      <vt:lpstr>Chancellor Dehghani</vt:lpstr>
      <vt:lpstr>Chancellor Dehghani</vt:lpstr>
      <vt:lpstr>Chancellor Dehghani</vt:lpstr>
      <vt:lpstr>Chancellor Dehghani– 62 comments</vt:lpstr>
      <vt:lpstr>VC Research &amp; Innovation – Kamal Khayat</vt:lpstr>
      <vt:lpstr>VC Research &amp; Innovation – Kamal Khayat</vt:lpstr>
      <vt:lpstr>VC Research &amp; Innovation – Kamal Khayat</vt:lpstr>
      <vt:lpstr>VC Research &amp; Innov. – Kamal Khayat– 44 comments</vt:lpstr>
      <vt:lpstr>VC Univ. Advancement - Tori Verkamp</vt:lpstr>
      <vt:lpstr>VC Univ. Advancement - Tori Verkamp</vt:lpstr>
      <vt:lpstr>VC Univ. Advancement - Tori Verkamp</vt:lpstr>
      <vt:lpstr>VC Univ. Advancement - Tori Verkamp– 27 comments</vt:lpstr>
      <vt:lpstr>VC Strategic Initiatives – Steve Roberts</vt:lpstr>
      <vt:lpstr>VC Strategic Initiatives – Steve Roberts</vt:lpstr>
      <vt:lpstr>VC Strategic Initiatives – Steve Roberts</vt:lpstr>
      <vt:lpstr>VC Strat. Initiatives – Steve Roberts– 42 comments</vt:lpstr>
      <vt:lpstr>VP and Dean of CASE – Mehrzad Boroujerdi</vt:lpstr>
      <vt:lpstr>VP and Dean of CASE – Mehrzad Boroujerdi</vt:lpstr>
      <vt:lpstr>VP and Dean of CASE – Mehrzad Boroujerdi</vt:lpstr>
      <vt:lpstr>VP and Dean of CASE – Mehrzad Boroujerdi– 24 comments</vt:lpstr>
      <vt:lpstr>VP and Dean of CEC – David Borrok</vt:lpstr>
      <vt:lpstr>VP and Dean of CEC – David Borrok</vt:lpstr>
      <vt:lpstr>VP and Dean of CEC – David Borrok</vt:lpstr>
      <vt:lpstr>VP and Dean of CEC – David Borrok– 29 comments</vt:lpstr>
      <vt:lpstr>VP Enrollment Management – David Spivey</vt:lpstr>
      <vt:lpstr>VP Enrollment Management – David Spivey</vt:lpstr>
      <vt:lpstr>VP Enrollment Management – David Spivey</vt:lpstr>
      <vt:lpstr>VP Enrollment Mgmt. – David Spivey– 34 comments</vt:lpstr>
      <vt:lpstr>VII. Committee Reports  B. Budgetary Affairs</vt:lpstr>
      <vt:lpstr>Budgetary Affairs Committee (BAC)</vt:lpstr>
      <vt:lpstr>1. BAC Recommendations Based on Salary &amp; Hiring Trends Data</vt:lpstr>
      <vt:lpstr>2. Update on Distribution of Sponsored Research Indirect Recovery</vt:lpstr>
      <vt:lpstr>3. 2025-26 Salary &amp; Wage Guidelines </vt:lpstr>
      <vt:lpstr>3. Update on 2025-26 Salary &amp; Merit Raise Update - Faculty </vt:lpstr>
      <vt:lpstr>4. Bookstore Vendor Selection Update </vt:lpstr>
      <vt:lpstr>Financial assumptions:</vt:lpstr>
      <vt:lpstr>Other news impacting the budget</vt:lpstr>
      <vt:lpstr> BAC 2024-25 Task Summary </vt:lpstr>
      <vt:lpstr>BAC 2024-25 Task Summary </vt:lpstr>
      <vt:lpstr>Budgetary Affairs Committee (BAC) Members</vt:lpstr>
      <vt:lpstr>BAC 2025 - 26 Plan </vt:lpstr>
      <vt:lpstr>VII. Committee Reports  C. Information       Technology</vt:lpstr>
      <vt:lpstr>2025 Spring IT Survey – Final Report </vt:lpstr>
      <vt:lpstr>VII. Committee Reports  D. Personnel</vt:lpstr>
      <vt:lpstr>Personnel Committee</vt:lpstr>
      <vt:lpstr>Personnel Committee</vt:lpstr>
      <vt:lpstr>VII. Committee Reports  D. Public Occasions</vt:lpstr>
      <vt:lpstr>Graduate Ceremonies</vt:lpstr>
      <vt:lpstr>VIII. Unfinished Business</vt:lpstr>
      <vt:lpstr>IX. New Business</vt:lpstr>
      <vt:lpstr>X. Q&amp;A</vt:lpstr>
      <vt:lpstr>XI. Announcements</vt:lpstr>
      <vt:lpstr>XII. Adjourn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S&amp;T’s  PowerPoint Presentations</dc:title>
  <dc:creator>Westenberg, David J.</dc:creator>
  <cp:lastModifiedBy>Schlegel, Joshua</cp:lastModifiedBy>
  <cp:revision>33</cp:revision>
  <dcterms:created xsi:type="dcterms:W3CDTF">2023-07-02T00:21:31Z</dcterms:created>
  <dcterms:modified xsi:type="dcterms:W3CDTF">2025-06-26T15:28:55Z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0x010100A5A317DD5B2FFB4E8A9C46E06B492B81</vt:lpwstr>
  </property>
</Properties>
</file>